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3" r:id="rId3"/>
    <p:sldId id="287" r:id="rId4"/>
    <p:sldId id="285" r:id="rId5"/>
    <p:sldId id="286" r:id="rId6"/>
    <p:sldId id="284" r:id="rId7"/>
    <p:sldId id="271" r:id="rId8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D6"/>
    <a:srgbClr val="003087"/>
    <a:srgbClr val="69B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06" autoAdjust="0"/>
    <p:restoredTop sz="92922" autoAdjust="0"/>
  </p:normalViewPr>
  <p:slideViewPr>
    <p:cSldViewPr>
      <p:cViewPr varScale="1">
        <p:scale>
          <a:sx n="105" d="100"/>
          <a:sy n="105" d="100"/>
        </p:scale>
        <p:origin x="-172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B67E464F-C2FF-4931-9D14-FABD74C2BFDB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9035257-6764-4879-828B-476BC0BBFE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5056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2D4F95C4-2EB9-4DB5-A100-8C29D6BC113F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DA92925A-FF17-4C6C-87C1-493FB2AE92C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633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925A-FF17-4C6C-87C1-493FB2AE92CA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028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925A-FF17-4C6C-87C1-493FB2AE92CA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1454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925A-FF17-4C6C-87C1-493FB2AE92CA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028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925A-FF17-4C6C-87C1-493FB2AE92CA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4579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925A-FF17-4C6C-87C1-493FB2AE92CA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028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226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471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438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500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189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268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621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036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886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864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49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DD867-6D13-4213-8BC4-608B3D8EB7B3}" type="datetimeFigureOut">
              <a:rPr lang="es-CL" smtClean="0"/>
              <a:t>02-05-2016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21997-A0C6-491D-8F44-3E7F50C7017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94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93" y="116632"/>
            <a:ext cx="2216968" cy="124374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547664" y="1653768"/>
            <a:ext cx="74888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>
                <a:solidFill>
                  <a:srgbClr val="003087"/>
                </a:solidFill>
                <a:latin typeface="Gill Sans MT" pitchFamily="34" charset="0"/>
              </a:rPr>
              <a:t>RESUMEN DIRECTORES</a:t>
            </a:r>
          </a:p>
          <a:p>
            <a:r>
              <a:rPr lang="es-CL" sz="3200" b="1" dirty="0" smtClean="0">
                <a:solidFill>
                  <a:srgbClr val="003087"/>
                </a:solidFill>
                <a:latin typeface="Gill Sans MT" pitchFamily="34" charset="0"/>
              </a:rPr>
              <a:t>ELEGIDOS POR FONDOS DE PENSIONES Y CESANTÍA</a:t>
            </a:r>
          </a:p>
          <a:p>
            <a:endParaRPr lang="es-CL" sz="3200" b="1" dirty="0" smtClean="0">
              <a:solidFill>
                <a:srgbClr val="003087"/>
              </a:solidFill>
              <a:latin typeface="Gill Sans MT" pitchFamily="34" charset="0"/>
            </a:endParaRPr>
          </a:p>
          <a:p>
            <a:r>
              <a:rPr lang="es-CL" sz="3600" b="1" dirty="0" smtClean="0">
                <a:solidFill>
                  <a:srgbClr val="00A6D6"/>
                </a:solidFill>
                <a:latin typeface="Gill Sans MT" pitchFamily="34" charset="0"/>
              </a:rPr>
              <a:t>ENERO – ABRIL 2016</a:t>
            </a:r>
          </a:p>
        </p:txBody>
      </p:sp>
      <p:sp>
        <p:nvSpPr>
          <p:cNvPr id="7" name="6 Cheurón"/>
          <p:cNvSpPr/>
          <p:nvPr/>
        </p:nvSpPr>
        <p:spPr>
          <a:xfrm>
            <a:off x="755576" y="1746892"/>
            <a:ext cx="792088" cy="818012"/>
          </a:xfrm>
          <a:prstGeom prst="chevron">
            <a:avLst/>
          </a:prstGeom>
          <a:solidFill>
            <a:srgbClr val="00A6D6">
              <a:alpha val="60000"/>
            </a:srgbClr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black"/>
              </a:solidFill>
              <a:effectLst>
                <a:innerShdw blurRad="114300">
                  <a:prstClr val="black"/>
                </a:inn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1825" y="6093296"/>
            <a:ext cx="9144000" cy="461665"/>
          </a:xfrm>
          <a:prstGeom prst="rect">
            <a:avLst/>
          </a:prstGeom>
          <a:solidFill>
            <a:srgbClr val="00A6D6"/>
          </a:solidFill>
        </p:spPr>
        <p:txBody>
          <a:bodyPr wrap="square" rtlCol="0">
            <a:spAutoFit/>
          </a:bodyPr>
          <a:lstStyle/>
          <a:p>
            <a:pPr marL="800100" indent="-800100" algn="ctr"/>
            <a:r>
              <a:rPr lang="es-CL" sz="2400" b="1" dirty="0" smtClean="0">
                <a:solidFill>
                  <a:schemeClr val="bg1"/>
                </a:solidFill>
                <a:latin typeface="Gill Sans MT Condensed" pitchFamily="34" charset="0"/>
                <a:cs typeface="Arial" pitchFamily="34" charset="0"/>
              </a:rPr>
              <a:t>Mayo 2016</a:t>
            </a:r>
          </a:p>
        </p:txBody>
      </p:sp>
    </p:spTree>
    <p:extLst>
      <p:ext uri="{BB962C8B-B14F-4D97-AF65-F5344CB8AC3E}">
        <p14:creationId xmlns:p14="http://schemas.microsoft.com/office/powerpoint/2010/main" val="101604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0" t="10378" r="4035" b="12356"/>
          <a:stretch/>
        </p:blipFill>
        <p:spPr>
          <a:xfrm>
            <a:off x="323528" y="6027080"/>
            <a:ext cx="1331101" cy="642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-1893" y="188640"/>
            <a:ext cx="9144000" cy="461665"/>
          </a:xfrm>
          <a:prstGeom prst="rect">
            <a:avLst/>
          </a:prstGeom>
          <a:solidFill>
            <a:srgbClr val="69B3E7"/>
          </a:solidFill>
        </p:spPr>
        <p:txBody>
          <a:bodyPr wrap="square" rtlCol="0">
            <a:spAutoFit/>
          </a:bodyPr>
          <a:lstStyle/>
          <a:p>
            <a:pPr marL="800100" indent="-800100"/>
            <a:r>
              <a:rPr lang="es-CL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CL" sz="2400" b="1" dirty="0" smtClean="0">
                <a:solidFill>
                  <a:schemeClr val="bg1"/>
                </a:solidFill>
                <a:latin typeface="Gill Sans MT" pitchFamily="34" charset="0"/>
              </a:rPr>
              <a:t>ELECCIÓN DIRECTORES S.A. ENERO-ABRIL 2016</a:t>
            </a:r>
            <a:endParaRPr lang="es-CL" sz="2800" b="1" dirty="0" smtClean="0">
              <a:solidFill>
                <a:schemeClr val="bg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9779" y="980728"/>
            <a:ext cx="8420693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4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RESUMEN</a:t>
            </a:r>
          </a:p>
          <a:p>
            <a:pPr algn="just"/>
            <a:endParaRPr lang="es-CL" sz="1100" b="1" dirty="0">
              <a:solidFill>
                <a:schemeClr val="accent1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es-CL" sz="1100" dirty="0" smtClean="0">
                <a:latin typeface="Gill Sans MT" panose="020B0502020104020203" pitchFamily="34" charset="0"/>
              </a:rPr>
              <a:t>Durante el período enero-abril de 2016, las Administradoras de Fondos de Pensiones y la Administradora de Fondos de Cesantía concurrieron, en representación de los Fondos que administran, a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3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0</a:t>
            </a:r>
            <a:r>
              <a:rPr lang="es-CL" sz="1100" dirty="0" smtClean="0">
                <a:latin typeface="Gill Sans MT" panose="020B0502020104020203" pitchFamily="34" charset="0"/>
              </a:rPr>
              <a:t> juntas de accionistas con elección de directorio, logrando elegir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3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0</a:t>
            </a:r>
            <a:r>
              <a:rPr lang="es-CL" sz="1100" dirty="0" smtClean="0">
                <a:latin typeface="Gill Sans MT" panose="020B0502020104020203" pitchFamily="34" charset="0"/>
              </a:rPr>
              <a:t> directores titulares y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4</a:t>
            </a:r>
            <a:r>
              <a:rPr lang="es-CL" sz="1100" dirty="0" smtClean="0">
                <a:latin typeface="Gill Sans MT" panose="020B0502020104020203" pitchFamily="34" charset="0"/>
              </a:rPr>
              <a:t> </a:t>
            </a:r>
            <a:r>
              <a:rPr lang="es-CL" sz="1100" dirty="0">
                <a:latin typeface="Gill Sans MT" panose="020B0502020104020203" pitchFamily="34" charset="0"/>
              </a:rPr>
              <a:t>directores </a:t>
            </a:r>
            <a:r>
              <a:rPr lang="es-CL" sz="1100" dirty="0" smtClean="0">
                <a:latin typeface="Gill Sans MT" panose="020B0502020104020203" pitchFamily="34" charset="0"/>
              </a:rPr>
              <a:t>suplentes en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22</a:t>
            </a:r>
            <a:r>
              <a:rPr lang="es-CL" sz="1100" dirty="0" smtClean="0">
                <a:latin typeface="Gill Sans MT" panose="020B0502020104020203" pitchFamily="34" charset="0"/>
              </a:rPr>
              <a:t> juntas.</a:t>
            </a:r>
          </a:p>
          <a:p>
            <a:pPr algn="just"/>
            <a:endParaRPr lang="es-CL" sz="1100" b="1" dirty="0">
              <a:solidFill>
                <a:schemeClr val="accent1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es-CL" sz="1100" dirty="0" smtClean="0">
                <a:latin typeface="Gill Sans MT" panose="020B0502020104020203" pitchFamily="34" charset="0"/>
              </a:rPr>
              <a:t>De los directores elegidos se rescata lo siguiente:</a:t>
            </a:r>
          </a:p>
          <a:p>
            <a:pPr algn="just"/>
            <a:endParaRPr lang="es-CL" sz="1100" dirty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11</a:t>
            </a:r>
            <a:r>
              <a:rPr lang="es-CL" sz="1100" dirty="0" smtClean="0">
                <a:latin typeface="Gill Sans MT" panose="020B0502020104020203" pitchFamily="34" charset="0"/>
              </a:rPr>
              <a:t> directores titulares y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1</a:t>
            </a:r>
            <a:r>
              <a:rPr lang="es-CL" sz="1100" dirty="0" smtClean="0">
                <a:latin typeface="Gill Sans MT" panose="020B0502020104020203" pitchFamily="34" charset="0"/>
              </a:rPr>
              <a:t> director suplente fueron reelegidos en sus cargos por parte de los Fondos de Pensiones y Cesantía, cifra que corresponde al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36,67%</a:t>
            </a:r>
            <a:r>
              <a:rPr lang="es-CL" sz="1100" dirty="0" smtClean="0">
                <a:latin typeface="Gill Sans MT" panose="020B0502020104020203" pitchFamily="34" charset="0"/>
              </a:rPr>
              <a:t> del total de directores elegidos durante el período.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Un total de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10</a:t>
            </a:r>
            <a:r>
              <a:rPr lang="es-CL" sz="1100" dirty="0" smtClean="0">
                <a:latin typeface="Gill Sans MT" panose="020B0502020104020203" pitchFamily="34" charset="0"/>
              </a:rPr>
              <a:t> directores propuestos por los Fondos de Pensiones y Cesantía no fueron escogidos en las sociedades donde fueron propuestos. Las sociedades donde no pudieron elegir director son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Empresa Eléctrica de Magallanes S.A., Empresa Constructora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Moller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y Pérez-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Cotapoz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S.A.,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Forus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S.A.,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Sigdo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Koppers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S.A., Aguas Andinas S.A., Empresas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Aquachile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S.A., Empresas La Polar S.A., y Norte Grande S.A.</a:t>
            </a: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La cantidad de directores elegidos durante 2016 es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superior </a:t>
            </a:r>
            <a:r>
              <a:rPr lang="es-CL" sz="1100" dirty="0" smtClean="0">
                <a:latin typeface="Gill Sans MT" panose="020B0502020104020203" pitchFamily="34" charset="0"/>
              </a:rPr>
              <a:t>a la del año 2015 en un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42,87%</a:t>
            </a: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En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8</a:t>
            </a:r>
            <a:r>
              <a:rPr lang="es-CL" sz="1100" dirty="0" smtClean="0">
                <a:latin typeface="Gill Sans MT" panose="020B0502020104020203" pitchFamily="34" charset="0"/>
              </a:rPr>
              <a:t> sociedades pudieron elegir dos directores, éstas son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Parque Arauco S.A.</a:t>
            </a:r>
            <a:r>
              <a:rPr lang="es-CL" sz="1100" dirty="0" smtClean="0">
                <a:latin typeface="Gill Sans MT" panose="020B0502020104020203" pitchFamily="34" charset="0"/>
              </a:rPr>
              <a:t> ,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Cristalerías de Chile S.A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.,</a:t>
            </a:r>
            <a:r>
              <a:rPr lang="es-CL" sz="1100" dirty="0" smtClean="0">
                <a:latin typeface="Gill Sans MT" panose="020B0502020104020203" pitchFamily="34" charset="0"/>
              </a:rPr>
              <a:t>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Colbún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S.A., AES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Gener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S.A., E.CL S.A., Empresa Nacional de Electricidad S.A., Endesa Américas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S.A.</a:t>
            </a:r>
            <a:r>
              <a:rPr lang="es-CL" sz="1100" dirty="0" err="1" smtClean="0">
                <a:latin typeface="Gill Sans MT" panose="020B0502020104020203" pitchFamily="34" charset="0"/>
              </a:rPr>
              <a:t>y</a:t>
            </a:r>
            <a:r>
              <a:rPr lang="es-CL" sz="1100" dirty="0" smtClean="0">
                <a:latin typeface="Gill Sans MT" panose="020B0502020104020203" pitchFamily="34" charset="0"/>
              </a:rPr>
              <a:t>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Cencosud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S.A., </a:t>
            </a:r>
            <a:endParaRPr lang="es-CL" sz="1100" b="1" dirty="0" smtClean="0">
              <a:solidFill>
                <a:schemeClr val="accent5"/>
              </a:solidFill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Todas las Administradoras cumplieron con su obligación de asistencia a estas juntas.</a:t>
            </a: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Todos los directores elegidos contaban con su inscripción vigente en el Registro de Directores y no presentaban en ésta inhabilidades para ejercer el cargo.</a:t>
            </a:r>
            <a:endParaRPr lang="es-CL" sz="1100" dirty="0">
              <a:latin typeface="Gill Sans MT" panose="020B0502020104020203" pitchFamily="34" charset="0"/>
            </a:endParaRP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99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0" t="10378" r="4035" b="12356"/>
          <a:stretch/>
        </p:blipFill>
        <p:spPr>
          <a:xfrm>
            <a:off x="323528" y="6027080"/>
            <a:ext cx="1331101" cy="642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-1893" y="188640"/>
            <a:ext cx="9144000" cy="461665"/>
          </a:xfrm>
          <a:prstGeom prst="rect">
            <a:avLst/>
          </a:prstGeom>
          <a:solidFill>
            <a:srgbClr val="69B3E7"/>
          </a:solidFill>
        </p:spPr>
        <p:txBody>
          <a:bodyPr wrap="square" rtlCol="0">
            <a:spAutoFit/>
          </a:bodyPr>
          <a:lstStyle/>
          <a:p>
            <a:pPr marL="800100" indent="-800100"/>
            <a:r>
              <a:rPr lang="es-CL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CL" sz="2400" b="1" dirty="0" smtClean="0">
                <a:solidFill>
                  <a:schemeClr val="bg1"/>
                </a:solidFill>
                <a:latin typeface="Gill Sans MT" pitchFamily="34" charset="0"/>
              </a:rPr>
              <a:t>ELECCIÓN DIRECTORES S.A. ENERO-ABRIL 2016</a:t>
            </a:r>
            <a:endParaRPr lang="es-CL" sz="2800" b="1" dirty="0" smtClean="0">
              <a:solidFill>
                <a:schemeClr val="bg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9779" y="980728"/>
            <a:ext cx="842069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4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RESUMEN (Cont.)</a:t>
            </a:r>
          </a:p>
          <a:p>
            <a:pPr algn="just"/>
            <a:endParaRPr lang="es-CL" sz="1100" b="1" dirty="0">
              <a:solidFill>
                <a:schemeClr val="accent1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es-CL" sz="1100" dirty="0" smtClean="0">
                <a:latin typeface="Gill Sans MT" panose="020B0502020104020203" pitchFamily="34" charset="0"/>
              </a:rPr>
              <a:t>En relación a los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30 </a:t>
            </a:r>
            <a:r>
              <a:rPr lang="es-CL" sz="1100" dirty="0" smtClean="0">
                <a:latin typeface="Gill Sans MT" panose="020B0502020104020203" pitchFamily="34" charset="0"/>
              </a:rPr>
              <a:t>directores titulares elegidos se puede destacar lo siguiente:</a:t>
            </a:r>
          </a:p>
          <a:p>
            <a:pPr algn="just"/>
            <a:endParaRPr lang="es-CL" sz="1100" dirty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El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85,19%</a:t>
            </a:r>
            <a:r>
              <a:rPr lang="es-CL" sz="1100" dirty="0" smtClean="0">
                <a:latin typeface="Gill Sans MT" panose="020B0502020104020203" pitchFamily="34" charset="0"/>
              </a:rPr>
              <a:t> de éstos son hombres (23), destacando que en una sociedad eligieron dos mujeres,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Colbún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S.A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.</a:t>
            </a:r>
            <a:r>
              <a:rPr lang="es-CL" sz="1100" dirty="0" smtClean="0">
                <a:latin typeface="Gill Sans MT" panose="020B0502020104020203" pitchFamily="34" charset="0"/>
              </a:rPr>
              <a:t>;</a:t>
            </a:r>
            <a:endParaRPr lang="es-CL" sz="1100" dirty="0">
              <a:latin typeface="Gill Sans MT" panose="020B0502020104020203" pitchFamily="34" charset="0"/>
            </a:endParaRP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Un total de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3</a:t>
            </a:r>
            <a:r>
              <a:rPr lang="es-CL" sz="1100" dirty="0" smtClean="0">
                <a:latin typeface="Gill Sans MT" panose="020B0502020104020203" pitchFamily="34" charset="0"/>
              </a:rPr>
              <a:t> directores fueron elegidos para ocupar dos directorios por los Fondos de Pensiones y Cesantía. Éstos fueron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Eduardo Novoa Castellón </a:t>
            </a:r>
            <a:r>
              <a:rPr lang="es-CL" sz="1100" dirty="0" smtClean="0">
                <a:latin typeface="Gill Sans MT" panose="020B0502020104020203" pitchFamily="34" charset="0"/>
              </a:rPr>
              <a:t>(Cementos </a:t>
            </a:r>
            <a:r>
              <a:rPr lang="es-CL" sz="1100" dirty="0" err="1" smtClean="0">
                <a:latin typeface="Gill Sans MT" panose="020B0502020104020203" pitchFamily="34" charset="0"/>
              </a:rPr>
              <a:t>Bío</a:t>
            </a:r>
            <a:r>
              <a:rPr lang="es-CL" sz="1100" dirty="0" smtClean="0">
                <a:latin typeface="Gill Sans MT" panose="020B0502020104020203" pitchFamily="34" charset="0"/>
              </a:rPr>
              <a:t> </a:t>
            </a:r>
            <a:r>
              <a:rPr lang="es-CL" sz="1100" dirty="0" err="1" smtClean="0">
                <a:latin typeface="Gill Sans MT" panose="020B0502020104020203" pitchFamily="34" charset="0"/>
              </a:rPr>
              <a:t>Bío</a:t>
            </a:r>
            <a:r>
              <a:rPr lang="es-CL" sz="1100" dirty="0" smtClean="0">
                <a:latin typeface="Gill Sans MT" panose="020B0502020104020203" pitchFamily="34" charset="0"/>
              </a:rPr>
              <a:t> S.A. y Endesa Américas S.A.),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Gonzalo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Parot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Palma </a:t>
            </a:r>
            <a:r>
              <a:rPr lang="es-CL" sz="1100" dirty="0" smtClean="0">
                <a:latin typeface="Gill Sans MT" panose="020B0502020104020203" pitchFamily="34" charset="0"/>
              </a:rPr>
              <a:t>(AES </a:t>
            </a:r>
            <a:r>
              <a:rPr lang="es-CL" sz="1100" dirty="0" err="1" smtClean="0">
                <a:latin typeface="Gill Sans MT" panose="020B0502020104020203" pitchFamily="34" charset="0"/>
              </a:rPr>
              <a:t>Gener</a:t>
            </a:r>
            <a:r>
              <a:rPr lang="es-CL" sz="1100" dirty="0" smtClean="0">
                <a:latin typeface="Gill Sans MT" panose="020B0502020104020203" pitchFamily="34" charset="0"/>
              </a:rPr>
              <a:t> S.A. y Embotelladora Andina S.A.)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</a:t>
            </a:r>
            <a:r>
              <a:rPr lang="es-CL" sz="1100" dirty="0" smtClean="0">
                <a:latin typeface="Gill Sans MT" panose="020B0502020104020203" pitchFamily="34" charset="0"/>
              </a:rPr>
              <a:t>y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Pedro Pellegrini </a:t>
            </a:r>
            <a:r>
              <a:rPr lang="es-CL" sz="1100" b="1" dirty="0" err="1" smtClean="0">
                <a:solidFill>
                  <a:schemeClr val="accent5"/>
                </a:solidFill>
                <a:latin typeface="Gill Sans MT" panose="020B0502020104020203" pitchFamily="34" charset="0"/>
              </a:rPr>
              <a:t>Ripamonti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 </a:t>
            </a:r>
            <a:r>
              <a:rPr lang="es-CL" sz="1100" dirty="0" smtClean="0">
                <a:latin typeface="Gill Sans MT" panose="020B0502020104020203" pitchFamily="34" charset="0"/>
              </a:rPr>
              <a:t>(Nitratos de Chile S.A. y Marítima de Inversiones S.A.);</a:t>
            </a: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En relación a sus respectivos perfiles académicos, se destaca que un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44,44%  </a:t>
            </a:r>
            <a:r>
              <a:rPr lang="es-CL" sz="1100" dirty="0">
                <a:latin typeface="Gill Sans MT" panose="020B0502020104020203" pitchFamily="34" charset="0"/>
              </a:rPr>
              <a:t>de los directores elegidos </a:t>
            </a:r>
            <a:r>
              <a:rPr lang="es-CL" sz="1100" dirty="0" smtClean="0">
                <a:latin typeface="Gill Sans MT" panose="020B0502020104020203" pitchFamily="34" charset="0"/>
              </a:rPr>
              <a:t>son ingenieros comerciales y un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37,04% </a:t>
            </a:r>
            <a:r>
              <a:rPr lang="es-CL" sz="1100" dirty="0">
                <a:latin typeface="Gill Sans MT" panose="020B0502020104020203" pitchFamily="34" charset="0"/>
              </a:rPr>
              <a:t>son ingenieros </a:t>
            </a:r>
            <a:r>
              <a:rPr lang="es-CL" sz="1100" dirty="0" smtClean="0">
                <a:latin typeface="Gill Sans MT" panose="020B0502020104020203" pitchFamily="34" charset="0"/>
              </a:rPr>
              <a:t>civiles. Además, se destaca que un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48,15% </a:t>
            </a:r>
            <a:r>
              <a:rPr lang="es-CL" sz="1100" dirty="0" smtClean="0">
                <a:latin typeface="Gill Sans MT" panose="020B0502020104020203" pitchFamily="34" charset="0"/>
              </a:rPr>
              <a:t>egresaron de la Pontificia Universidad Católica de Chile y un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37,04%</a:t>
            </a:r>
            <a:r>
              <a:rPr lang="es-CL" sz="1100" dirty="0" smtClean="0">
                <a:latin typeface="Gill Sans MT" panose="020B0502020104020203" pitchFamily="34" charset="0"/>
              </a:rPr>
              <a:t> de la Universidad de Chile.</a:t>
            </a: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es-CL" sz="1100" dirty="0" smtClean="0">
                <a:latin typeface="Gill Sans MT" panose="020B0502020104020203" pitchFamily="34" charset="0"/>
              </a:rPr>
              <a:t>Finalmente, en relación a su educación de postgrado, se rescata que el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7,41%</a:t>
            </a:r>
            <a:r>
              <a:rPr lang="es-CL" sz="1100" dirty="0" smtClean="0">
                <a:latin typeface="Gill Sans MT" panose="020B0502020104020203" pitchFamily="34" charset="0"/>
              </a:rPr>
              <a:t> poseen algún doctorado y un </a:t>
            </a:r>
            <a:r>
              <a:rPr lang="es-CL" sz="1100" b="1" dirty="0">
                <a:solidFill>
                  <a:schemeClr val="accent5"/>
                </a:solidFill>
                <a:latin typeface="Gill Sans MT" panose="020B0502020104020203" pitchFamily="34" charset="0"/>
              </a:rPr>
              <a:t>37,04%</a:t>
            </a:r>
            <a:r>
              <a:rPr lang="es-CL" sz="1100" dirty="0" smtClean="0">
                <a:latin typeface="Gill Sans MT" panose="020B0502020104020203" pitchFamily="34" charset="0"/>
              </a:rPr>
              <a:t> un grado de maestría.</a:t>
            </a:r>
            <a:endParaRPr lang="es-CL" sz="1100" dirty="0">
              <a:latin typeface="Gill Sans MT" panose="020B0502020104020203" pitchFamily="34" charset="0"/>
            </a:endParaRP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9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0" t="10378" r="4035" b="12356"/>
          <a:stretch/>
        </p:blipFill>
        <p:spPr>
          <a:xfrm>
            <a:off x="323528" y="6027080"/>
            <a:ext cx="1331101" cy="642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-1893" y="188640"/>
            <a:ext cx="9144000" cy="461665"/>
          </a:xfrm>
          <a:prstGeom prst="rect">
            <a:avLst/>
          </a:prstGeom>
          <a:solidFill>
            <a:srgbClr val="69B3E7"/>
          </a:solidFill>
        </p:spPr>
        <p:txBody>
          <a:bodyPr wrap="square" rtlCol="0">
            <a:spAutoFit/>
          </a:bodyPr>
          <a:lstStyle/>
          <a:p>
            <a:pPr marL="800100" indent="-800100"/>
            <a:r>
              <a:rPr lang="es-CL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CL" sz="2400" b="1" dirty="0" smtClean="0">
                <a:solidFill>
                  <a:schemeClr val="bg1"/>
                </a:solidFill>
                <a:latin typeface="Gill Sans MT" pitchFamily="34" charset="0"/>
              </a:rPr>
              <a:t>ELECCIÓN DIRECTORES S.A. ENERO-ABRIL 2016</a:t>
            </a:r>
            <a:endParaRPr lang="es-CL" sz="2800" b="1" dirty="0" smtClean="0">
              <a:solidFill>
                <a:schemeClr val="bg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9779" y="980728"/>
            <a:ext cx="8420693" cy="3270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4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FISCALIZACIÓN IN-SITU</a:t>
            </a:r>
          </a:p>
          <a:p>
            <a:pPr lvl="1" algn="just"/>
            <a:endParaRPr lang="es-CL" sz="1100" dirty="0" smtClean="0">
              <a:latin typeface="Gill Sans MT" panose="020B0502020104020203" pitchFamily="34" charset="0"/>
            </a:endParaRPr>
          </a:p>
          <a:p>
            <a:pPr algn="just"/>
            <a:r>
              <a:rPr lang="es-CL" sz="1100" dirty="0" smtClean="0">
                <a:latin typeface="Gill Sans MT" panose="020B0502020104020203" pitchFamily="34" charset="0"/>
              </a:rPr>
              <a:t>Atendida su labor fiscalizadora, esta Superintendencia envió representantes a </a:t>
            </a: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9</a:t>
            </a:r>
            <a:r>
              <a:rPr lang="es-CL" sz="1100" dirty="0" smtClean="0">
                <a:latin typeface="Gill Sans MT" panose="020B0502020104020203" pitchFamily="34" charset="0"/>
              </a:rPr>
              <a:t> juntas de accionistas, éstas son:</a:t>
            </a:r>
          </a:p>
          <a:p>
            <a:pPr algn="just"/>
            <a:r>
              <a:rPr lang="es-CL" sz="1100" dirty="0" smtClean="0">
                <a:latin typeface="Gill Sans MT" panose="020B0502020104020203" pitchFamily="34" charset="0"/>
              </a:rPr>
              <a:t>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Endesa Chile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</a:t>
            </a:r>
            <a:r>
              <a:rPr lang="es-CL" sz="1100" b="1" dirty="0" smtClean="0">
                <a:solidFill>
                  <a:srgbClr val="002060"/>
                </a:solidFill>
                <a:latin typeface="Gill Sans MT" panose="020B0502020104020203" pitchFamily="34" charset="0"/>
              </a:rPr>
              <a:t>27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de abril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Endesa Américas S.A. </a:t>
            </a:r>
            <a:r>
              <a:rPr lang="es-CL" sz="1100" b="1" dirty="0" smtClean="0">
                <a:solidFill>
                  <a:srgbClr val="002060"/>
                </a:solidFill>
                <a:latin typeface="Gill Sans MT" panose="020B0502020104020203" pitchFamily="34" charset="0"/>
              </a:rPr>
              <a:t>– 27 de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abril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Empresa Nacional de Telecomunicaciones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- 28 de abril </a:t>
            </a:r>
            <a:endParaRPr lang="es-CL" sz="1100" b="1" dirty="0" smtClean="0">
              <a:solidFill>
                <a:srgbClr val="002060"/>
              </a:solidFill>
              <a:latin typeface="Gill Sans MT" panose="020B0502020104020203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Enersis Chile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- 28 de </a:t>
            </a:r>
            <a:r>
              <a:rPr lang="es-CL" sz="1100" b="1" dirty="0" smtClean="0">
                <a:solidFill>
                  <a:srgbClr val="002060"/>
                </a:solidFill>
                <a:latin typeface="Gill Sans MT" panose="020B0502020104020203" pitchFamily="34" charset="0"/>
              </a:rPr>
              <a:t>abril </a:t>
            </a:r>
            <a:endParaRPr lang="es-CL" sz="1100" dirty="0" smtClean="0">
              <a:latin typeface="Gill Sans MT" panose="020B0502020104020203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Potasios de Chile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- 29 de abril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Sociedad de Inversiones Pampa Calichera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- 29 de abril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Nitratos de Chile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- 29 de abril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Sociedad de Inversiones Oro Blanco S.A. 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- 29 de abril </a:t>
            </a:r>
          </a:p>
          <a:p>
            <a:pPr lvl="1" algn="just">
              <a:lnSpc>
                <a:spcPct val="150000"/>
              </a:lnSpc>
            </a:pPr>
            <a:r>
              <a:rPr lang="es-CL" sz="1100" b="1" dirty="0" smtClean="0">
                <a:solidFill>
                  <a:schemeClr val="accent5"/>
                </a:solidFill>
                <a:latin typeface="Gill Sans MT" panose="020B0502020104020203" pitchFamily="34" charset="0"/>
              </a:rPr>
              <a:t>Norte Grande S.A</a:t>
            </a:r>
            <a:r>
              <a:rPr lang="es-CL" sz="1100" b="1" dirty="0">
                <a:solidFill>
                  <a:srgbClr val="002060"/>
                </a:solidFill>
                <a:latin typeface="Gill Sans MT" panose="020B0502020104020203" pitchFamily="34" charset="0"/>
              </a:rPr>
              <a:t>- 29 de abril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CL" sz="1100" dirty="0" smtClean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6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0" t="10378" r="4035" b="12356"/>
          <a:stretch/>
        </p:blipFill>
        <p:spPr>
          <a:xfrm>
            <a:off x="323528" y="6027080"/>
            <a:ext cx="1331101" cy="642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-1893" y="188640"/>
            <a:ext cx="9144000" cy="461665"/>
          </a:xfrm>
          <a:prstGeom prst="rect">
            <a:avLst/>
          </a:prstGeom>
          <a:solidFill>
            <a:srgbClr val="69B3E7"/>
          </a:solidFill>
        </p:spPr>
        <p:txBody>
          <a:bodyPr wrap="square" rtlCol="0">
            <a:spAutoFit/>
          </a:bodyPr>
          <a:lstStyle/>
          <a:p>
            <a:pPr marL="800100" indent="-800100"/>
            <a:r>
              <a:rPr lang="es-CL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CL" sz="2400" b="1" dirty="0" smtClean="0">
                <a:solidFill>
                  <a:schemeClr val="bg1"/>
                </a:solidFill>
                <a:latin typeface="Gill Sans MT" pitchFamily="34" charset="0"/>
              </a:rPr>
              <a:t>ELECCIÓN DIRECTORES S.A. ENERO-ABRIL 2016</a:t>
            </a:r>
            <a:endParaRPr lang="es-CL" sz="2800" b="1" dirty="0" smtClean="0">
              <a:solidFill>
                <a:schemeClr val="bg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9779" y="764704"/>
            <a:ext cx="8420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4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DETALLE DIRECTORES PROPUESTOS POR LOS FONDOS</a:t>
            </a:r>
            <a:r>
              <a:rPr lang="es-CL" sz="1100" dirty="0" smtClean="0">
                <a:latin typeface="Gill Sans MT" panose="020B0502020104020203" pitchFamily="34" charset="0"/>
              </a:rPr>
              <a:t>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3" y="1072480"/>
            <a:ext cx="8856985" cy="495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3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0" t="10378" r="4035" b="12356"/>
          <a:stretch/>
        </p:blipFill>
        <p:spPr>
          <a:xfrm>
            <a:off x="323528" y="6027080"/>
            <a:ext cx="1331101" cy="642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CuadroTexto"/>
          <p:cNvSpPr txBox="1"/>
          <p:nvPr/>
        </p:nvSpPr>
        <p:spPr>
          <a:xfrm>
            <a:off x="-1893" y="188640"/>
            <a:ext cx="9144000" cy="461665"/>
          </a:xfrm>
          <a:prstGeom prst="rect">
            <a:avLst/>
          </a:prstGeom>
          <a:solidFill>
            <a:srgbClr val="69B3E7"/>
          </a:solidFill>
        </p:spPr>
        <p:txBody>
          <a:bodyPr wrap="square" rtlCol="0">
            <a:spAutoFit/>
          </a:bodyPr>
          <a:lstStyle/>
          <a:p>
            <a:pPr marL="800100" indent="-800100"/>
            <a:r>
              <a:rPr lang="es-CL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CL" sz="2400" b="1" dirty="0" smtClean="0">
                <a:solidFill>
                  <a:schemeClr val="bg1"/>
                </a:solidFill>
                <a:latin typeface="Gill Sans MT" pitchFamily="34" charset="0"/>
              </a:rPr>
              <a:t>ELECCIÓN DIRECTORES S.A. ENERO-ABRIL 2016</a:t>
            </a:r>
            <a:endParaRPr lang="es-CL" sz="2800" b="1" dirty="0" smtClean="0">
              <a:solidFill>
                <a:schemeClr val="bg1"/>
              </a:solidFill>
              <a:latin typeface="Gill Sans MT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9779" y="764704"/>
            <a:ext cx="84206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4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DETALLE DIRECTORES PROPUESTOS POR LOS FONDOS</a:t>
            </a:r>
            <a:r>
              <a:rPr lang="es-CL" sz="1100" dirty="0" smtClean="0">
                <a:latin typeface="Gill Sans MT" panose="020B0502020104020203" pitchFamily="34" charset="0"/>
              </a:rPr>
              <a:t>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1" y="1072481"/>
            <a:ext cx="8784977" cy="499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5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93" y="116632"/>
            <a:ext cx="2216968" cy="1243740"/>
          </a:xfrm>
          <a:prstGeom prst="rect">
            <a:avLst/>
          </a:prstGeom>
        </p:spPr>
      </p:pic>
      <p:sp>
        <p:nvSpPr>
          <p:cNvPr id="7" name="6 Cheurón"/>
          <p:cNvSpPr/>
          <p:nvPr/>
        </p:nvSpPr>
        <p:spPr>
          <a:xfrm>
            <a:off x="755576" y="1955365"/>
            <a:ext cx="547701" cy="574405"/>
          </a:xfrm>
          <a:prstGeom prst="chevron">
            <a:avLst/>
          </a:prstGeom>
          <a:solidFill>
            <a:srgbClr val="00A6D6">
              <a:alpha val="60000"/>
            </a:srgbClr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prstClr val="black"/>
              </a:solidFill>
              <a:effectLst>
                <a:innerShdw blurRad="114300">
                  <a:prstClr val="black"/>
                </a:inn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462133" y="1864280"/>
            <a:ext cx="7488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rgbClr val="003087"/>
                </a:solidFill>
                <a:latin typeface="Gill Sans MT" pitchFamily="34" charset="0"/>
              </a:rPr>
              <a:t>RESUMEN DIRECTORES</a:t>
            </a:r>
          </a:p>
          <a:p>
            <a:r>
              <a:rPr lang="es-CL" sz="2000" b="1" dirty="0">
                <a:solidFill>
                  <a:srgbClr val="003087"/>
                </a:solidFill>
                <a:latin typeface="Gill Sans MT" pitchFamily="34" charset="0"/>
              </a:rPr>
              <a:t>ELEGIDOS POR FONDOS DE PENSIONES Y </a:t>
            </a:r>
            <a:r>
              <a:rPr lang="es-CL" sz="2000" b="1" dirty="0" smtClean="0">
                <a:solidFill>
                  <a:srgbClr val="003087"/>
                </a:solidFill>
                <a:latin typeface="Gill Sans MT" pitchFamily="34" charset="0"/>
              </a:rPr>
              <a:t>CESANTÍA</a:t>
            </a:r>
          </a:p>
          <a:p>
            <a:endParaRPr lang="es-CL" sz="2000" b="1" dirty="0">
              <a:solidFill>
                <a:srgbClr val="003087"/>
              </a:solidFill>
              <a:latin typeface="Gill Sans MT" pitchFamily="34" charset="0"/>
            </a:endParaRPr>
          </a:p>
          <a:p>
            <a:r>
              <a:rPr lang="es-CL" sz="2400" b="1" dirty="0" smtClean="0">
                <a:solidFill>
                  <a:srgbClr val="00A6D6"/>
                </a:solidFill>
                <a:latin typeface="Gill Sans MT" pitchFamily="34" charset="0"/>
              </a:rPr>
              <a:t>ENERO-ABRIL 2016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-1825" y="6093296"/>
            <a:ext cx="9144000" cy="461665"/>
          </a:xfrm>
          <a:prstGeom prst="rect">
            <a:avLst/>
          </a:prstGeom>
          <a:solidFill>
            <a:srgbClr val="00A6D6"/>
          </a:solidFill>
        </p:spPr>
        <p:txBody>
          <a:bodyPr wrap="square" rtlCol="0">
            <a:spAutoFit/>
          </a:bodyPr>
          <a:lstStyle/>
          <a:p>
            <a:pPr marL="800100" indent="-800100" algn="ctr"/>
            <a:r>
              <a:rPr lang="es-CL" sz="2400" b="1" dirty="0" smtClean="0">
                <a:solidFill>
                  <a:schemeClr val="bg1"/>
                </a:solidFill>
                <a:latin typeface="Gill Sans MT Condensed" pitchFamily="34" charset="0"/>
                <a:cs typeface="Arial" pitchFamily="34" charset="0"/>
              </a:rPr>
              <a:t>Mayo 2016</a:t>
            </a:r>
            <a:endParaRPr lang="es-CL" sz="2400" b="1" dirty="0">
              <a:solidFill>
                <a:schemeClr val="bg1"/>
              </a:solidFill>
              <a:latin typeface="Gill Sans MT Condense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01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3298</TotalTime>
  <Words>636</Words>
  <Application>Microsoft Office PowerPoint</Application>
  <PresentationFormat>Presentación en pantalla (4:3)</PresentationFormat>
  <Paragraphs>62</Paragraphs>
  <Slides>7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Superintendencia de Pensiones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spensiones</dc:creator>
  <cp:lastModifiedBy>spensiones</cp:lastModifiedBy>
  <cp:revision>303</cp:revision>
  <cp:lastPrinted>2016-05-02T13:23:59Z</cp:lastPrinted>
  <dcterms:created xsi:type="dcterms:W3CDTF">2014-08-26T15:38:45Z</dcterms:created>
  <dcterms:modified xsi:type="dcterms:W3CDTF">2016-05-02T19:17:48Z</dcterms:modified>
</cp:coreProperties>
</file>