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2215" autoAdjust="0"/>
  </p:normalViewPr>
  <p:slideViewPr>
    <p:cSldViewPr>
      <p:cViewPr varScale="1">
        <p:scale>
          <a:sx n="102" d="100"/>
          <a:sy n="102" d="100"/>
        </p:scale>
        <p:origin x="188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 dirty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12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tografía de Photo Editor" r:id="rId3" imgW="7000000" imgH="3057143" progId="MSPhotoEd.3">
                  <p:embed/>
                </p:oleObj>
              </mc:Choice>
              <mc:Fallback>
                <p:oleObj name="Fotografía de Photo Editor" r:id="rId3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tografía de Photo Editor" r:id="rId15" imgW="7000000" imgH="3057143" progId="MSPhotoEd.3">
                  <p:embed/>
                </p:oleObj>
              </mc:Choice>
              <mc:Fallback>
                <p:oleObj name="Fotografía de Photo Editor" r:id="rId15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" y="2693987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3200" dirty="0"/>
              <a:t>Información sobre APV y APVC </a:t>
            </a:r>
            <a:br>
              <a:rPr lang="es-CL" altLang="es-CL" sz="3200" dirty="0"/>
            </a:br>
            <a:r>
              <a:rPr lang="es-CL" altLang="es-CL" sz="3200" dirty="0"/>
              <a:t>a junio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/>
              <a:t>Contratos, cuentas y saldo de Ahorro Previsional Voluntario Colectivo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9051031"/>
              </p:ext>
            </p:extLst>
          </p:nvPr>
        </p:nvGraphicFramePr>
        <p:xfrm>
          <a:off x="290512" y="1916833"/>
          <a:ext cx="8585201" cy="3310992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9132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jun,’22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jun,’22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231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62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effectLst/>
                          <a:latin typeface="Calibri" panose="020F0502020204030204" pitchFamily="34" charset="0"/>
                        </a:rPr>
                        <a:t>811.558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effectLst/>
                          <a:latin typeface="Calibri" panose="020F0502020204030204" pitchFamily="34" charset="0"/>
                        </a:rPr>
                        <a:t>794.736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693.877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24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mutuos*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49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571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008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effectLst/>
                          <a:latin typeface="Calibri" panose="020F0502020204030204" pitchFamily="34" charset="0"/>
                        </a:rPr>
                        <a:t>811.558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effectLst/>
                          <a:latin typeface="Calibri" panose="020F0502020204030204" pitchFamily="34" charset="0"/>
                        </a:rPr>
                        <a:t>794.736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693.877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1EFB7279-23DF-2ABE-F7A0-94312B01B41C}"/>
              </a:ext>
            </a:extLst>
          </p:cNvPr>
          <p:cNvSpPr txBox="1"/>
          <p:nvPr/>
        </p:nvSpPr>
        <p:spPr>
          <a:xfrm>
            <a:off x="268287" y="5227825"/>
            <a:ext cx="860742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dirty="0"/>
              <a:t>* </a:t>
            </a:r>
            <a:r>
              <a:rPr lang="es-CL" sz="1200" dirty="0"/>
              <a:t>En el mes de abril de 2022 fueron cerrados todos los contratos de APVC. Durante este mismo mes se realizaron movimientos con el objeto de cerrar las cuentas de APCV y dejar en cero los saldos</a:t>
            </a:r>
            <a:r>
              <a:rPr lang="es-CL" sz="1200"/>
              <a:t>. </a:t>
            </a:r>
            <a:endParaRPr lang="es-CL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 dirty="0"/>
              <a:t>Para acceder a estadísticas adicionales, utilice el archivo </a:t>
            </a:r>
            <a:r>
              <a:rPr lang="es-CL" altLang="es-CL" sz="2400" dirty="0" err="1"/>
              <a:t>excel</a:t>
            </a:r>
            <a:r>
              <a:rPr lang="es-CL" altLang="es-CL" sz="2400" dirty="0"/>
              <a:t>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Este informe es una publicación conjunta de las Superintendencias de Pensiones (SP)y  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328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600" y="1713062"/>
            <a:ext cx="8227328" cy="4681538"/>
          </a:xfrm>
        </p:spPr>
        <p:txBody>
          <a:bodyPr/>
          <a:lstStyle/>
          <a:p>
            <a:pPr marL="358775" indent="-347663"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El 1° de marzo de 2002 entró en vigencia la nueva normativa que creó el APV. Su objetivo es mejorar el monto de las pensiones futuras e incrementar el ahorro nacional. Esta normativa contempla lo siguiente: </a:t>
            </a:r>
          </a:p>
          <a:p>
            <a:pPr marL="536575" indent="-536575" algn="just" eaLnBrk="1" hangingPunct="1">
              <a:lnSpc>
                <a:spcPct val="40000"/>
              </a:lnSpc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631825" lvl="1" indent="-27305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969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969" y="1556792"/>
            <a:ext cx="8507510" cy="4680520"/>
          </a:xfrm>
        </p:spPr>
        <p:txBody>
          <a:bodyPr/>
          <a:lstStyle/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el APV - que con anterioridad a la Ley N° 19.768 sólo podía ser ofrecido por las Administradoras de Fondos de Pensiones- se pueda contratar también en las Administradoras de Fondos de Inversión, de Fondos para la Vivienda, Compañías de Seguros de Vida, Bancos, Intermediarios de Valores y otras entidades que autorice la CMF, tales como </a:t>
            </a:r>
            <a:r>
              <a:rPr lang="es-CL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Adm</a:t>
            </a: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. General de Fondos.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Desde octubre de 2008 se incorpora nuevo régimen 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49" y="692696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total acumulado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(APV) por Industria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9980671"/>
              </p:ext>
            </p:extLst>
          </p:nvPr>
        </p:nvGraphicFramePr>
        <p:xfrm>
          <a:off x="319297" y="1835696"/>
          <a:ext cx="8319300" cy="4052700"/>
        </p:xfrm>
        <a:graphic>
          <a:graphicData uri="http://schemas.openxmlformats.org/drawingml/2006/table">
            <a:tbl>
              <a:tblPr/>
              <a:tblGrid>
                <a:gridCol w="1903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0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8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2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jun.’21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jun.’22 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0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690.426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4.062.618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687.159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3.911.735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8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415.120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1.618.579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487.670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1.704.820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2.479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288.290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1.156.075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355.094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1.203.274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52.526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974.648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60.825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1.074.445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Administradora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51.809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86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1.449.007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7.828.003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1.591.749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7.949.725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319297" y="5914794"/>
            <a:ext cx="83193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Las estadísticas en el caso de las AFP consideran los aportes efectuados como depósitos convenidos y cotizaciones voluntarias con anterioridad a la Ley </a:t>
            </a:r>
            <a:r>
              <a:rPr lang="es-ES" altLang="es-CL" sz="1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cuentas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8281213"/>
              </p:ext>
            </p:extLst>
          </p:nvPr>
        </p:nvGraphicFramePr>
        <p:xfrm>
          <a:off x="323528" y="1813982"/>
          <a:ext cx="8100000" cy="4135298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965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C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jun</a:t>
                      </a: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.’21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jun.’22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1.753.586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1.786.423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180.167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176.578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795.075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861.669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88.693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92.270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2.818.208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2.917.964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570" y="908720"/>
            <a:ext cx="8496300" cy="1008112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de los Depósitos* y Retiros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2800" b="1" dirty="0"/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(Promedio mensual trimestre abril - junio 2022)</a:t>
            </a: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5820770"/>
              </p:ext>
            </p:extLst>
          </p:nvPr>
        </p:nvGraphicFramePr>
        <p:xfrm>
          <a:off x="503720" y="2012962"/>
          <a:ext cx="8244000" cy="3956910"/>
        </p:xfrm>
        <a:graphic>
          <a:graphicData uri="http://schemas.openxmlformats.org/drawingml/2006/table">
            <a:tbl>
              <a:tblPr/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984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depósitos 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58.826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61.046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68,1%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29.982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9.551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25.668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9.386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9.850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9.667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124.332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89.672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503696" y="5949280"/>
            <a:ext cx="56653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* Considera los depósitos que son enterados por primera vez en un plan de ahorro previsional voluntario.</a:t>
            </a: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335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personas con cuentas de ahorro Previsional Voluntario por industria y género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(junio 2022)</a:t>
            </a: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567299"/>
              </p:ext>
            </p:extLst>
          </p:nvPr>
        </p:nvGraphicFramePr>
        <p:xfrm>
          <a:off x="427512" y="2204864"/>
          <a:ext cx="8028397" cy="3234214"/>
        </p:xfrm>
        <a:graphic>
          <a:graphicData uri="http://schemas.openxmlformats.org/drawingml/2006/table">
            <a:tbl>
              <a:tblPr/>
              <a:tblGrid>
                <a:gridCol w="25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3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91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de APV y Cotizaciones Voluntarias*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Convenidos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951.612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633.608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145.632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54.695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87.508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64.304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1.877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 y de inversión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266.371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257.895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17.558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9.681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1.323.313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965.650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174.220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66.599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085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Evolución del saldo de Ahorro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Previsional Voluntario y número de cuentas </a:t>
            </a:r>
            <a:b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(junio 2003 – junio 2022)</a:t>
            </a: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559970"/>
              </p:ext>
            </p:extLst>
          </p:nvPr>
        </p:nvGraphicFramePr>
        <p:xfrm>
          <a:off x="1009650" y="2259013"/>
          <a:ext cx="7531100" cy="367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934261" imgH="3876688" progId="Excel.Sheet.8">
                  <p:embed/>
                </p:oleObj>
              </mc:Choice>
              <mc:Fallback>
                <p:oleObj name="Worksheet" r:id="rId2" imgW="7934261" imgH="3876688" progId="Excel.Shee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259013"/>
                        <a:ext cx="7531100" cy="367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716205" y="5853852"/>
            <a:ext cx="80645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A partir de enero 2015, Corredores de Bolsa Sura S.A., informa estadísticas rectificadas para planes APV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9093</TotalTime>
  <Words>994</Words>
  <Application>Microsoft Office PowerPoint</Application>
  <PresentationFormat>Presentación en pantalla (4:3)</PresentationFormat>
  <Paragraphs>291</Paragraphs>
  <Slides>11</Slides>
  <Notes>4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Diseño predeterminado</vt:lpstr>
      <vt:lpstr>Diseño personalizado</vt:lpstr>
      <vt:lpstr>1_Diseño personalizado</vt:lpstr>
      <vt:lpstr>2_Diseño personalizado</vt:lpstr>
      <vt:lpstr>Fotografía de Photo Editor</vt:lpstr>
      <vt:lpstr>Worksheet</vt:lpstr>
      <vt:lpstr>Información sobre APV y APVC  a junio 2022</vt:lpstr>
      <vt:lpstr>Objetivo </vt:lpstr>
      <vt:lpstr>Antecedentes </vt:lpstr>
      <vt:lpstr>Antecedentes </vt:lpstr>
      <vt:lpstr>Monto total acumulado  de Ahorro Previsional Voluntario (APV) por Industria</vt:lpstr>
      <vt:lpstr>Número de cuentas de Ahorro Previsional Voluntario por industria </vt:lpstr>
      <vt:lpstr>Monto de los Depósitos* y Retiros  de Ahorro Previsional Voluntario por Industria (Promedio mensual trimestre abril - junio 2022)</vt:lpstr>
      <vt:lpstr>Número de personas con cuentas de ahorro Previsional Voluntario por industria y género (junio 2022)</vt:lpstr>
      <vt:lpstr>Evolución del saldo de Ahorro  Previsional Voluntario y número de cuentas  (junio 2003 – junio 2022)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Pamela Jimeno</cp:lastModifiedBy>
  <cp:revision>628</cp:revision>
  <dcterms:created xsi:type="dcterms:W3CDTF">2003-09-04T14:25:55Z</dcterms:created>
  <dcterms:modified xsi:type="dcterms:W3CDTF">2023-01-12T16:23:21Z</dcterms:modified>
</cp:coreProperties>
</file>