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88" autoAdjust="0"/>
  </p:normalViewPr>
  <p:slideViewPr>
    <p:cSldViewPr>
      <p:cViewPr varScale="1">
        <p:scale>
          <a:sx n="95" d="100"/>
          <a:sy n="95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septiembre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632255"/>
              </p:ext>
            </p:extLst>
          </p:nvPr>
        </p:nvGraphicFramePr>
        <p:xfrm>
          <a:off x="290512" y="1916833"/>
          <a:ext cx="8585201" cy="3524352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132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sep,’22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231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6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801.214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785.930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679.449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  <a:r>
                        <a:rPr kumimoji="0" lang="es-CL" sz="1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49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7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08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801.214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785.930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679.449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1EFB7279-23DF-2ABE-F7A0-94312B01B41C}"/>
              </a:ext>
            </a:extLst>
          </p:cNvPr>
          <p:cNvSpPr txBox="1"/>
          <p:nvPr/>
        </p:nvSpPr>
        <p:spPr>
          <a:xfrm>
            <a:off x="254565" y="5441185"/>
            <a:ext cx="860742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000" dirty="0">
                <a:latin typeface="Calibri" panose="020F0502020204030204" pitchFamily="34" charset="0"/>
              </a:rPr>
              <a:t>(1) Desde el mes de abril de 2022 no existen fondos con saldos invertidos en APVC</a:t>
            </a:r>
            <a:r>
              <a:rPr lang="es-CL" sz="1000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r>
              <a:rPr lang="es-CL" altLang="es-CL" sz="20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CL" altLang="es-CL" sz="20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472542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sep.’21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sep.’22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700.433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4.027.602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667.630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3.806.370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450.869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1.683.731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497.077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1.691.442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308.384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1.210.346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364.720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1.169.762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54.347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1.016.988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61.342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1.088.676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53.319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1.515.976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7.970.898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1.591.767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7.813.211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(1)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595063"/>
              </p:ext>
            </p:extLst>
          </p:nvPr>
        </p:nvGraphicFramePr>
        <p:xfrm>
          <a:off x="323528" y="1813982"/>
          <a:ext cx="8100000" cy="4263297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sep.’22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1.756.139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1.801.927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818.623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915.385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90.871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2.846.762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2.985.500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</a:t>
            </a:r>
            <a:r>
              <a:rPr lang="es-CL" altLang="es-CL" sz="20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julio - septiembre 2022)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840792"/>
              </p:ext>
            </p:extLst>
          </p:nvPr>
        </p:nvGraphicFramePr>
        <p:xfrm>
          <a:off x="468535" y="2012963"/>
          <a:ext cx="8466896" cy="3743609"/>
        </p:xfrm>
        <a:graphic>
          <a:graphicData uri="http://schemas.openxmlformats.org/drawingml/2006/table">
            <a:tbl>
              <a:tblPr/>
              <a:tblGrid>
                <a:gridCol w="203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8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8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32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52.544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0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0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  <a:r>
                        <a:rPr kumimoji="0" lang="es-CL" sz="14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78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103.841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483654" y="5735342"/>
            <a:ext cx="8466895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900" dirty="0">
                <a:latin typeface="Calibri" panose="020F0502020204030204" pitchFamily="34" charset="0"/>
                <a:cs typeface="Calibri" panose="020F0502020204030204" pitchFamily="34" charset="0"/>
              </a:rPr>
              <a:t>(1) Considera los depósitos que son enterados por primera vez en un plan de ahorro previsional voluntario.</a:t>
            </a:r>
          </a:p>
          <a:p>
            <a:pPr eaLnBrk="1" hangingPunct="1"/>
            <a:r>
              <a:rPr lang="es-ES" sz="900" dirty="0">
                <a:latin typeface="Calibri" panose="020F0502020204030204" pitchFamily="34" charset="0"/>
                <a:cs typeface="Calibri" panose="020F0502020204030204" pitchFamily="34" charset="0"/>
              </a:rPr>
              <a:t>(2) Las Administradoras Generales de Fondos son demandantes de valores, a través de los fondos y carteras de terceros que administran. Son sociedades anónimas especiales que se constituyen para la administración de recursos de terceros a través de Fondos Mutuos, Fondos de Inversión y Carteras de Terceros (de aquellas sometidas a la fiscalización de la CMF), regidos por la Ley </a:t>
            </a:r>
            <a:r>
              <a:rPr lang="es-ES" sz="900" dirty="0" err="1"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sz="900" dirty="0">
                <a:latin typeface="Calibri" panose="020F0502020204030204" pitchFamily="34" charset="0"/>
                <a:cs typeface="Calibri" panose="020F0502020204030204" pitchFamily="34" charset="0"/>
              </a:rPr>
              <a:t> 20.712. Las administradoras son responsables por la administración de los recursos de los fondos, por cuenta y riesgo de los aportantes. Por la gestión de los fondos, las administradoras pueden cobrar a estos aquella remuneración que establecen los reglamentos internos de cada uno de ellos.</a:t>
            </a:r>
          </a:p>
          <a:p>
            <a:pPr eaLnBrk="1" hangingPunct="1"/>
            <a:endParaRPr lang="es-ES" altLang="es-CL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2022)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639275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959.602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639.052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87.325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63.981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257.236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1.330.826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970.135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175.789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2003 – septiembre 2022)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130593"/>
              </p:ext>
            </p:extLst>
          </p:nvPr>
        </p:nvGraphicFramePr>
        <p:xfrm>
          <a:off x="1104900" y="2333625"/>
          <a:ext cx="7340600" cy="353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20132" imgH="3857625" progId="Excel.Sheet.8">
                  <p:embed/>
                </p:oleObj>
              </mc:Choice>
              <mc:Fallback>
                <p:oleObj name="Worksheet" r:id="rId2" imgW="8020132" imgH="3857625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333625"/>
                        <a:ext cx="7340600" cy="353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(1) A partir de enero 2015 Corredores de Bolsa Sura S.A. informa estadísticas rectificadas para planes APV.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9120</TotalTime>
  <Words>1095</Words>
  <Application>Microsoft Office PowerPoint</Application>
  <PresentationFormat>Presentación en pantalla (4:3)</PresentationFormat>
  <Paragraphs>292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septiembre 2022</vt:lpstr>
      <vt:lpstr>Objetivo </vt:lpstr>
      <vt:lpstr>Antecedentes </vt:lpstr>
      <vt:lpstr>Antecedentes </vt:lpstr>
      <vt:lpstr>Monto total acumulado  de Ahorro Previsional Voluntario (APV) por Industria1</vt:lpstr>
      <vt:lpstr>Número de cuentas de Ahorro Previsional Voluntario por industria </vt:lpstr>
      <vt:lpstr>Monto de los Depósitos1 y Retiros  de Ahorro Previsional Voluntario por Industria (Promedio mensual trimestre julio - septiembre 2022)</vt:lpstr>
      <vt:lpstr>Número de personas con cuentas de ahorro Previsional Voluntario por industria y género (septiembre 2022)</vt:lpstr>
      <vt:lpstr>Evolución del saldo de Ahorro  Previsional Voluntario y número de cuentas  (septiembre 2003 – septiembre 2022)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632</cp:revision>
  <dcterms:created xsi:type="dcterms:W3CDTF">2003-09-04T14:25:55Z</dcterms:created>
  <dcterms:modified xsi:type="dcterms:W3CDTF">2023-03-16T16:07:00Z</dcterms:modified>
</cp:coreProperties>
</file>