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388" autoAdjust="0"/>
  </p:normalViewPr>
  <p:slideViewPr>
    <p:cSldViewPr>
      <p:cViewPr varScale="1">
        <p:scale>
          <a:sx n="95" d="100"/>
          <a:sy n="95" d="100"/>
        </p:scale>
        <p:origin x="1662" y="96"/>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diciembre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3058922232"/>
              </p:ext>
            </p:extLst>
          </p:nvPr>
        </p:nvGraphicFramePr>
        <p:xfrm>
          <a:off x="290512" y="1916833"/>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291322">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dic,’22</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dic,’22</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699231">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9862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955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dirty="0">
                          <a:solidFill>
                            <a:srgbClr val="000000"/>
                          </a:solidFill>
                          <a:effectLst/>
                          <a:latin typeface="Calibri" panose="020F0502020204030204" pitchFamily="34" charset="0"/>
                        </a:rPr>
                        <a:t>825.465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783.947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682.847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29324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3266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2880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32149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Intermediarios de valores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7"/>
                  </a:ext>
                </a:extLst>
              </a:tr>
              <a:tr h="23571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 General de Fondos</a:t>
                      </a:r>
                      <a:endPar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algn="r" defTabSz="914400" rtl="0" eaLnBrk="1" fontAlgn="b" latinLnBrk="0" hangingPunct="1"/>
                      <a:r>
                        <a:rPr lang="es-CL" sz="1400" b="0" i="0" u="none" strike="noStrike" kern="1200" dirty="0">
                          <a:solidFill>
                            <a:srgbClr val="000000"/>
                          </a:solidFill>
                          <a:effectLst/>
                          <a:latin typeface="Calibri" panose="020F0502020204030204" pitchFamily="34" charset="0"/>
                          <a:ea typeface="+mn-ea"/>
                          <a:cs typeface="+mn-cs"/>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9"/>
                  </a:ext>
                </a:extLst>
              </a:tr>
              <a:tr h="29008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dirty="0">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dirty="0">
                          <a:solidFill>
                            <a:srgbClr val="000000"/>
                          </a:solidFill>
                          <a:effectLst/>
                          <a:latin typeface="Calibri" panose="020F0502020204030204" pitchFamily="34" charset="0"/>
                        </a:rPr>
                        <a:t>955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1" i="0" u="none" strike="noStrike" dirty="0">
                          <a:solidFill>
                            <a:srgbClr val="000000"/>
                          </a:solidFill>
                          <a:effectLst/>
                          <a:latin typeface="Calibri" panose="020F0502020204030204" pitchFamily="34" charset="0"/>
                        </a:rPr>
                        <a:t>825.465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dirty="0">
                          <a:solidFill>
                            <a:srgbClr val="000000"/>
                          </a:solidFill>
                          <a:effectLst/>
                          <a:latin typeface="Calibri" panose="020F0502020204030204" pitchFamily="34" charset="0"/>
                        </a:rPr>
                        <a:t>783.947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dirty="0">
                          <a:solidFill>
                            <a:srgbClr val="000000"/>
                          </a:solidFill>
                          <a:effectLst/>
                          <a:latin typeface="Calibri" panose="020F0502020204030204" pitchFamily="34" charset="0"/>
                        </a:rPr>
                        <a:t>682.847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254565" y="5441185"/>
            <a:ext cx="8607426" cy="246221"/>
          </a:xfrm>
          <a:prstGeom prst="rect">
            <a:avLst/>
          </a:prstGeom>
          <a:noFill/>
        </p:spPr>
        <p:txBody>
          <a:bodyPr wrap="square">
            <a:spAutoFit/>
          </a:bodyPr>
          <a:lstStyle/>
          <a:p>
            <a:r>
              <a:rPr lang="es-CL" sz="1000" dirty="0">
                <a:latin typeface="Calibri" panose="020F0502020204030204" pitchFamily="34" charset="0"/>
              </a:rPr>
              <a:t>(1) Desde el mes de abril de 2022 no existen fondos con saldos invertidos en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(SP)y  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a:t>
            </a:r>
            <a:r>
              <a:rPr lang="es-CL" sz="2300" dirty="0" err="1">
                <a:latin typeface="Calibri" panose="020F0502020204030204" pitchFamily="34" charset="0"/>
                <a:cs typeface="Calibri" panose="020F0502020204030204" pitchFamily="34" charset="0"/>
              </a:rPr>
              <a:t>Adm</a:t>
            </a:r>
            <a:r>
              <a:rPr lang="es-CL" sz="2300" dirty="0">
                <a:latin typeface="Calibri" panose="020F0502020204030204" pitchFamily="34" charset="0"/>
                <a:cs typeface="Calibri" panose="020F0502020204030204" pitchFamily="34" charset="0"/>
              </a:rPr>
              <a:t>. General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968308016"/>
              </p:ext>
            </p:extLst>
          </p:nvPr>
        </p:nvGraphicFramePr>
        <p:xfrm>
          <a:off x="319297" y="1835696"/>
          <a:ext cx="8319300" cy="405270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dic.’21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dic.’22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30701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728.935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4.096.972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48,7%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666.612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3.912.699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46,8%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1.096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1.214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489.322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1.772.471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22,8%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497.923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1.720.067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22,7%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1.739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dirty="0">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337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2.576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341.737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1.296.525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dirty="0">
                          <a:solidFill>
                            <a:srgbClr val="000000"/>
                          </a:solidFill>
                          <a:effectLst/>
                          <a:latin typeface="Calibri" panose="020F0502020204030204" pitchFamily="34" charset="0"/>
                        </a:rPr>
                        <a:t>16,5%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372.410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1.182.321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15,9%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Intermediarios de valores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62.277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1.074.663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11,5%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dirty="0">
                          <a:solidFill>
                            <a:srgbClr val="000000"/>
                          </a:solidFill>
                          <a:effectLst/>
                          <a:latin typeface="Calibri" panose="020F0502020204030204" pitchFamily="34" charset="0"/>
                        </a:rPr>
                        <a:t>61.851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1.308.877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dirty="0">
                          <a:solidFill>
                            <a:srgbClr val="000000"/>
                          </a:solidFill>
                          <a:effectLst/>
                          <a:latin typeface="Calibri" panose="020F0502020204030204" pitchFamily="34" charset="0"/>
                        </a:rPr>
                        <a:t>14,0%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 General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3.013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39.119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dirty="0">
                          <a:solidFill>
                            <a:srgbClr val="000000"/>
                          </a:solidFill>
                          <a:effectLst/>
                          <a:latin typeface="Calibri" panose="020F0502020204030204" pitchFamily="34" charset="0"/>
                        </a:rPr>
                        <a:t>1.778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52.401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dirty="0">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a:solidFill>
                            <a:srgbClr val="000000"/>
                          </a:solidFill>
                          <a:effectLst/>
                          <a:latin typeface="Calibri" panose="020F0502020204030204" pitchFamily="34" charset="0"/>
                        </a:rPr>
                        <a:t>1.625.341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a:solidFill>
                            <a:srgbClr val="000000"/>
                          </a:solidFill>
                          <a:effectLst/>
                          <a:latin typeface="Calibri" panose="020F0502020204030204" pitchFamily="34" charset="0"/>
                        </a:rPr>
                        <a:t>8.282.585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1" i="0" u="none" strike="noStrike">
                          <a:solidFill>
                            <a:srgbClr val="000000"/>
                          </a:solidFill>
                          <a:effectLst/>
                          <a:latin typeface="Calibri" panose="020F0502020204030204" pitchFamily="34" charset="0"/>
                        </a:rPr>
                        <a:t>1.600.911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a:solidFill>
                            <a:srgbClr val="000000"/>
                          </a:solidFill>
                          <a:effectLst/>
                          <a:latin typeface="Calibri" panose="020F0502020204030204" pitchFamily="34" charset="0"/>
                        </a:rPr>
                        <a:t>8.180.154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10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1000" dirty="0" err="1">
                <a:solidFill>
                  <a:srgbClr val="000000"/>
                </a:solidFill>
                <a:latin typeface="Calibri" panose="020F0502020204030204" pitchFamily="34" charset="0"/>
                <a:cs typeface="Calibri" panose="020F0502020204030204" pitchFamily="34" charset="0"/>
              </a:rPr>
              <a:t>N°</a:t>
            </a:r>
            <a:r>
              <a:rPr lang="es-ES" altLang="es-CL" sz="10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2611606384"/>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dic</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.’21</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dic.’22</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1.764.430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60,3%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1.819.778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dirty="0">
                          <a:solidFill>
                            <a:srgbClr val="000000"/>
                          </a:solidFill>
                          <a:effectLst/>
                          <a:latin typeface="Calibri" panose="020F0502020204030204" pitchFamily="34" charset="0"/>
                        </a:rPr>
                        <a:t>62,1%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454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450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178.421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174.382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109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115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889.817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30,4%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dirty="0">
                          <a:solidFill>
                            <a:srgbClr val="000000"/>
                          </a:solidFill>
                          <a:effectLst/>
                          <a:latin typeface="Calibri" panose="020F0502020204030204" pitchFamily="34" charset="0"/>
                        </a:rPr>
                        <a:t>894.648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dirty="0">
                          <a:solidFill>
                            <a:srgbClr val="000000"/>
                          </a:solidFill>
                          <a:effectLst/>
                          <a:latin typeface="Calibri" panose="020F0502020204030204" pitchFamily="34" charset="0"/>
                        </a:rPr>
                        <a:t>30,5%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Intermediarios de valores</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 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94.181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dirty="0">
                          <a:solidFill>
                            <a:srgbClr val="000000"/>
                          </a:solidFill>
                          <a:effectLst/>
                          <a:latin typeface="Calibri" panose="020F0502020204030204" pitchFamily="34" charset="0"/>
                        </a:rPr>
                        <a:t>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dirty="0">
                          <a:solidFill>
                            <a:srgbClr val="000000"/>
                          </a:solidFill>
                          <a:effectLst/>
                          <a:latin typeface="Calibri" panose="020F0502020204030204" pitchFamily="34" charset="0"/>
                        </a:rPr>
                        <a:t>42.762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 General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dirty="0">
                          <a:solidFill>
                            <a:srgbClr val="000000"/>
                          </a:solidFill>
                          <a:effectLst/>
                          <a:latin typeface="Calibri" panose="020F0502020204030204" pitchFamily="34" charset="0"/>
                        </a:rPr>
                        <a:t>347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dirty="0">
                          <a:solidFill>
                            <a:srgbClr val="000000"/>
                          </a:solidFill>
                          <a:effectLst/>
                          <a:latin typeface="Calibri" panose="020F0502020204030204" pitchFamily="34" charset="0"/>
                        </a:rPr>
                        <a:t>487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a:solidFill>
                            <a:srgbClr val="000000"/>
                          </a:solidFill>
                          <a:effectLst/>
                          <a:latin typeface="Calibri" panose="020F0502020204030204" pitchFamily="34" charset="0"/>
                        </a:rPr>
                        <a:t>2.927.759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1" i="0" u="none" strike="noStrike" dirty="0">
                          <a:solidFill>
                            <a:srgbClr val="000000"/>
                          </a:solidFill>
                          <a:effectLst/>
                          <a:latin typeface="Calibri" panose="020F0502020204030204" pitchFamily="34" charset="0"/>
                        </a:rPr>
                        <a:t>2.932.622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4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461665"/>
          </a:xfrm>
          <a:prstGeom prst="rect">
            <a:avLst/>
          </a:prstGeom>
          <a:noFill/>
        </p:spPr>
        <p:txBody>
          <a:bodyPr wrap="square" rtlCol="0">
            <a:spAutoFit/>
          </a:bodyPr>
          <a:lstStyle/>
          <a:p>
            <a:r>
              <a:rPr lang="es-CL" sz="12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Intermediarios de Valores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octubre - diciembre 2022)</a:t>
            </a:r>
          </a:p>
        </p:txBody>
      </p:sp>
      <p:graphicFrame>
        <p:nvGraphicFramePr>
          <p:cNvPr id="44289" name="Group 257"/>
          <p:cNvGraphicFramePr>
            <a:graphicFrameLocks noGrp="1"/>
          </p:cNvGraphicFramePr>
          <p:nvPr>
            <p:ph idx="1"/>
            <p:extLst>
              <p:ext uri="{D42A27DB-BD31-4B8C-83A1-F6EECF244321}">
                <p14:modId xmlns:p14="http://schemas.microsoft.com/office/powerpoint/2010/main" val="3359860944"/>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51.539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46,2%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54.357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62,7%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26.827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24,1%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14.246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16,4%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23.788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21,3%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dirty="0">
                          <a:solidFill>
                            <a:srgbClr val="000000"/>
                          </a:solidFill>
                          <a:effectLst/>
                          <a:latin typeface="Calibri" panose="020F0502020204030204" pitchFamily="34" charset="0"/>
                        </a:rPr>
                        <a:t>15.240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Intermediarios de valores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9.329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8,4%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dirty="0">
                          <a:solidFill>
                            <a:srgbClr val="000000"/>
                          </a:solidFill>
                          <a:effectLst/>
                          <a:latin typeface="Calibri" panose="020F0502020204030204" pitchFamily="34" charset="0"/>
                        </a:rPr>
                        <a:t>2.793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 General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dirty="0">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a:solidFill>
                            <a:srgbClr val="000000"/>
                          </a:solidFill>
                          <a:effectLst/>
                          <a:latin typeface="Calibri" panose="020F0502020204030204" pitchFamily="34" charset="0"/>
                        </a:rPr>
                        <a:t>111.510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400" b="1" i="0" u="none" strike="noStrike" dirty="0">
                          <a:solidFill>
                            <a:srgbClr val="000000"/>
                          </a:solidFill>
                          <a:effectLst/>
                          <a:latin typeface="Calibri" panose="020F0502020204030204" pitchFamily="34" charset="0"/>
                        </a:rPr>
                        <a:t>86.647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demandantes de valores, a través de los fondos y carteras de terceros que administran.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(diciembre 2022)</a:t>
            </a:r>
          </a:p>
        </p:txBody>
      </p:sp>
      <p:graphicFrame>
        <p:nvGraphicFramePr>
          <p:cNvPr id="17376" name="Group 992"/>
          <p:cNvGraphicFramePr>
            <a:graphicFrameLocks noGrp="1"/>
          </p:cNvGraphicFramePr>
          <p:nvPr>
            <p:extLst>
              <p:ext uri="{D42A27DB-BD31-4B8C-83A1-F6EECF244321}">
                <p14:modId xmlns:p14="http://schemas.microsoft.com/office/powerpoint/2010/main" val="915905507"/>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968.923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645.408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148.628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55.864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263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162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86.477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63.367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5.652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2.020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264.924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254.617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17.188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8.210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Intermediarios de valores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0" i="0" u="none" strike="noStrike">
                          <a:solidFill>
                            <a:srgbClr val="000000"/>
                          </a:solidFill>
                          <a:effectLst/>
                          <a:latin typeface="Calibri" panose="020F0502020204030204" pitchFamily="34" charset="0"/>
                        </a:rPr>
                        <a:t>18.036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9.736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6.295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400" b="0" i="0" u="none" strike="noStrike">
                          <a:solidFill>
                            <a:srgbClr val="000000"/>
                          </a:solidFill>
                          <a:effectLst/>
                          <a:latin typeface="Calibri" panose="020F0502020204030204" pitchFamily="34" charset="0"/>
                        </a:rPr>
                        <a:t>1.862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400" b="1" i="0" u="none" strike="noStrike">
                          <a:solidFill>
                            <a:srgbClr val="000000"/>
                          </a:solidFill>
                          <a:effectLst/>
                          <a:latin typeface="Calibri" panose="020F0502020204030204" pitchFamily="34" charset="0"/>
                        </a:rPr>
                        <a:t>1.338.623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400" b="1" i="0" u="none" strike="noStrike">
                          <a:solidFill>
                            <a:srgbClr val="000000"/>
                          </a:solidFill>
                          <a:effectLst/>
                          <a:latin typeface="Calibri" panose="020F0502020204030204" pitchFamily="34" charset="0"/>
                        </a:rPr>
                        <a:t>973.290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400" b="1" i="0" u="none" strike="noStrike">
                          <a:solidFill>
                            <a:srgbClr val="000000"/>
                          </a:solidFill>
                          <a:effectLst/>
                          <a:latin typeface="Calibri" panose="020F0502020204030204" pitchFamily="34" charset="0"/>
                        </a:rPr>
                        <a:t>177.784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400" b="1" i="0" u="none" strike="noStrike" dirty="0">
                          <a:solidFill>
                            <a:srgbClr val="000000"/>
                          </a:solidFill>
                          <a:effectLst/>
                          <a:latin typeface="Calibri" panose="020F0502020204030204" pitchFamily="34" charset="0"/>
                        </a:rPr>
                        <a:t>67.960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(diciembre 2003 – diciembre 2022)</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1391054523"/>
              </p:ext>
            </p:extLst>
          </p:nvPr>
        </p:nvGraphicFramePr>
        <p:xfrm>
          <a:off x="1141413" y="2344738"/>
          <a:ext cx="7267575" cy="3508375"/>
        </p:xfrm>
        <a:graphic>
          <a:graphicData uri="http://schemas.openxmlformats.org/presentationml/2006/ole">
            <mc:AlternateContent xmlns:mc="http://schemas.openxmlformats.org/markup-compatibility/2006">
              <mc:Choice xmlns:v="urn:schemas-microsoft-com:vml" Requires="v">
                <p:oleObj name="Worksheet" r:id="rId2" imgW="8010496" imgH="3867269" progId="Excel.Sheet.8">
                  <p:embed/>
                </p:oleObj>
              </mc:Choice>
              <mc:Fallback>
                <p:oleObj name="Worksheet" r:id="rId2" imgW="8010496" imgH="3867269" progId="Excel.Sheet.8">
                  <p:embed/>
                  <p:pic>
                    <p:nvPicPr>
                      <p:cNvPr id="0" name="3 Marcador de contenido"/>
                      <p:cNvPicPr>
                        <a:picLocks noGrp="1" noChangeAspect="1" noChangeArrowheads="1"/>
                      </p:cNvPicPr>
                      <p:nvPr/>
                    </p:nvPicPr>
                    <p:blipFill>
                      <a:blip r:embed="rId3"/>
                      <a:srcRect/>
                      <a:stretch>
                        <a:fillRect/>
                      </a:stretch>
                    </p:blipFill>
                    <p:spPr bwMode="auto">
                      <a:xfrm>
                        <a:off x="1141413" y="2344738"/>
                        <a:ext cx="7267575" cy="3508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9460" name="1 CuadroTexto"/>
          <p:cNvSpPr txBox="1">
            <a:spLocks noChangeArrowheads="1"/>
          </p:cNvSpPr>
          <p:nvPr/>
        </p:nvSpPr>
        <p:spPr bwMode="auto">
          <a:xfrm>
            <a:off x="716205" y="5853852"/>
            <a:ext cx="80645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1000" dirty="0">
                <a:latin typeface="Calibri" panose="020F0502020204030204" pitchFamily="34" charset="0"/>
                <a:cs typeface="Calibri" panose="020F0502020204030204" pitchFamily="34" charset="0"/>
              </a:rPr>
              <a:t>(1) A partir de enero 2015 Corredores de Bolsa Sura S.A. informa estadísticas rectificadas para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9178</TotalTime>
  <Words>1134</Words>
  <Application>Microsoft Office PowerPoint</Application>
  <PresentationFormat>Presentación en pantalla (4:3)</PresentationFormat>
  <Paragraphs>293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diciembre 2022</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octubre - diciembre 2022)</vt:lpstr>
      <vt:lpstr>Número de personas con cuentas de ahorro Previsional Voluntario por industria y género (diciembre 2022)</vt:lpstr>
      <vt:lpstr>Evolución del saldo de Ahorro  Previsional Voluntario y número de cuentas  (diciembre 2003 – diciembre 2022)</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Pamela Jimeno</cp:lastModifiedBy>
  <cp:revision>638</cp:revision>
  <dcterms:created xsi:type="dcterms:W3CDTF">2003-09-04T14:25:55Z</dcterms:created>
  <dcterms:modified xsi:type="dcterms:W3CDTF">2023-04-03T18:29:23Z</dcterms:modified>
</cp:coreProperties>
</file>