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388" autoAdjust="0"/>
  </p:normalViewPr>
  <p:slideViewPr>
    <p:cSldViewPr>
      <p:cViewPr varScale="1">
        <p:scale>
          <a:sx n="95" d="100"/>
          <a:sy n="95" d="100"/>
        </p:scale>
        <p:origin x="1662" y="96"/>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marzo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602390394"/>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961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823.359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768.746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650.885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961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823.359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768.746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650.885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254565" y="5441185"/>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(SP)y  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148148314"/>
              </p:ext>
            </p:extLst>
          </p:nvPr>
        </p:nvGraphicFramePr>
        <p:xfrm>
          <a:off x="319297" y="1835696"/>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mar.’22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mar.’23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681.336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3.790.440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48,1%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639.364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3.836.530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1.076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1.198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472.047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1.671.597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497.460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1.729.772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1.821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2.063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334.340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1.195.342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365.807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1.167.582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58.944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1.031.178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62.569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1.325.032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1.726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49.986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55.731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1.548.743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7.741.439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1.566.435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8.117.908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041464838"/>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mar</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.’22</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mar.’23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1.772.879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60,7%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1.836.944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62,2%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177.462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172.732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874.870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30,0%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899.225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93.324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42.852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2.919.515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2.952.838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enero - marzo 2023)</a:t>
            </a:r>
          </a:p>
        </p:txBody>
      </p:sp>
      <p:graphicFrame>
        <p:nvGraphicFramePr>
          <p:cNvPr id="44289" name="Group 257"/>
          <p:cNvGraphicFramePr>
            <a:graphicFrameLocks noGrp="1"/>
          </p:cNvGraphicFramePr>
          <p:nvPr>
            <p:ph idx="1"/>
            <p:extLst>
              <p:ext uri="{D42A27DB-BD31-4B8C-83A1-F6EECF244321}">
                <p14:modId xmlns:p14="http://schemas.microsoft.com/office/powerpoint/2010/main" val="4113247846"/>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51.291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47.300</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0,0%</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23.398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16.229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20,1%</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0,0%</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14.406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14.421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17,9%</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6.032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2.648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3,3%</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0,0%</a:t>
                      </a:r>
                      <a:endParaRPr lang="es-CL" sz="1400" b="0" i="0" u="none" strike="noStrike" kern="1200" dirty="0">
                        <a:solidFill>
                          <a:srgbClr val="000000"/>
                        </a:solidFill>
                        <a:effectLst/>
                        <a:latin typeface="Calibri" panose="020F0502020204030204" pitchFamily="34" charset="0"/>
                        <a:ea typeface="+mn-ea"/>
                        <a:cs typeface="+mn-cs"/>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95.166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80.636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2023)</a:t>
            </a:r>
          </a:p>
        </p:txBody>
      </p:sp>
      <p:graphicFrame>
        <p:nvGraphicFramePr>
          <p:cNvPr id="17376" name="Group 992"/>
          <p:cNvGraphicFramePr>
            <a:graphicFrameLocks noGrp="1"/>
          </p:cNvGraphicFramePr>
          <p:nvPr>
            <p:extLst>
              <p:ext uri="{D42A27DB-BD31-4B8C-83A1-F6EECF244321}">
                <p14:modId xmlns:p14="http://schemas.microsoft.com/office/powerpoint/2010/main" val="2056887808"/>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976.991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651.535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150.562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56.895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260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85.487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62.774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5.823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2.126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269.090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260.343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17.202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8.221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18.015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9.710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6.348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1.876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1.349.843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984.523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179.956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1" i="0" u="none" strike="noStrike" kern="1200" dirty="0">
                          <a:solidFill>
                            <a:srgbClr val="000000"/>
                          </a:solidFill>
                          <a:effectLst/>
                          <a:latin typeface="Calibri" panose="020F0502020204030204" pitchFamily="34" charset="0"/>
                          <a:ea typeface="+mn-ea"/>
                          <a:cs typeface="+mn-cs"/>
                        </a:rPr>
                        <a:t>69.122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marzo 2023)</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880977129"/>
              </p:ext>
            </p:extLst>
          </p:nvPr>
        </p:nvGraphicFramePr>
        <p:xfrm>
          <a:off x="1216025" y="2344738"/>
          <a:ext cx="7118350" cy="3508375"/>
        </p:xfrm>
        <a:graphic>
          <a:graphicData uri="http://schemas.openxmlformats.org/presentationml/2006/ole">
            <mc:AlternateContent xmlns:mc="http://schemas.openxmlformats.org/markup-compatibility/2006">
              <mc:Choice xmlns:v="urn:schemas-microsoft-com:vml" Requires="v">
                <p:oleObj name="Worksheet" r:id="rId2" imgW="7982047" imgH="3933878" progId="Excel.Sheet.8">
                  <p:embed/>
                </p:oleObj>
              </mc:Choice>
              <mc:Fallback>
                <p:oleObj name="Worksheet" r:id="rId2" imgW="7982047" imgH="3933878" progId="Excel.Sheet.8">
                  <p:embed/>
                  <p:pic>
                    <p:nvPicPr>
                      <p:cNvPr id="0" name="3 Marcador de contenido"/>
                      <p:cNvPicPr>
                        <a:picLocks noGrp="1" noChangeAspect="1" noChangeArrowheads="1"/>
                      </p:cNvPicPr>
                      <p:nvPr/>
                    </p:nvPicPr>
                    <p:blipFill>
                      <a:blip r:embed="rId3"/>
                      <a:srcRect/>
                      <a:stretch>
                        <a:fillRect/>
                      </a:stretch>
                    </p:blipFill>
                    <p:spPr bwMode="auto">
                      <a:xfrm>
                        <a:off x="1216025" y="2344738"/>
                        <a:ext cx="7118350" cy="350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9229</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marzo 2023</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enero - marzo 2023)</vt:lpstr>
      <vt:lpstr>Número de personas con cuentas de ahorro Previsional Voluntario por industria y género (marzo 2023)</vt:lpstr>
      <vt:lpstr>Evolución del saldo de Ahorro  Previsional Voluntario y número de cuentas  (marzo 2003 – marzo 2023)</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cp:lastModifiedBy>
  <cp:revision>650</cp:revision>
  <dcterms:created xsi:type="dcterms:W3CDTF">2003-09-04T14:25:55Z</dcterms:created>
  <dcterms:modified xsi:type="dcterms:W3CDTF">2023-07-06T18:29:54Z</dcterms:modified>
</cp:coreProperties>
</file>