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6997700" cy="92837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388" autoAdjust="0"/>
  </p:normalViewPr>
  <p:slideViewPr>
    <p:cSldViewPr>
      <p:cViewPr varScale="1">
        <p:scale>
          <a:sx n="95" d="100"/>
          <a:sy n="95" d="100"/>
        </p:scale>
        <p:origin x="1662" y="96"/>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4"/>
        <p:guide pos="22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algn="r" defTabSz="930275"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algn="r" defTabSz="930275"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algn="r" defTabSz="9334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algn="r" defTabSz="9334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dirty="0"/>
          </a:p>
        </p:txBody>
      </p:sp>
      <p:sp>
        <p:nvSpPr>
          <p:cNvPr id="16388"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junio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4192731610"/>
              </p:ext>
            </p:extLst>
          </p:nvPr>
        </p:nvGraphicFramePr>
        <p:xfrm>
          <a:off x="254565" y="1916831"/>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61668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jun. ’23</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jun. ’23</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1480043">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80652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975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616.496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885.174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733.890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2110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975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616.496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885.174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733.890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254565" y="5441185"/>
            <a:ext cx="8607426" cy="246221"/>
          </a:xfrm>
          <a:prstGeom prst="rect">
            <a:avLst/>
          </a:prstGeom>
          <a:noFill/>
        </p:spPr>
        <p:txBody>
          <a:bodyPr wrap="square">
            <a:spAutoFit/>
          </a:bodyPr>
          <a:lstStyle/>
          <a:p>
            <a:r>
              <a:rPr lang="es-CL" sz="1000" dirty="0">
                <a:latin typeface="Calibri" panose="020F0502020204030204" pitchFamily="34" charset="0"/>
              </a:rPr>
              <a:t>(1) En la actualidad, solamente las AFP registran información sobre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Superintendencias de Pensiones (SP)y  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las Administradoras Generales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504276814"/>
              </p:ext>
            </p:extLst>
          </p:nvPr>
        </p:nvGraphicFramePr>
        <p:xfrm>
          <a:off x="319297" y="1835696"/>
          <a:ext cx="8319300" cy="405267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jun.’22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jun.’23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2753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687.159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3.911.735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48,2%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638.188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3.875.610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45,5%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1.163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1.235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487.670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1.704.820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23,0%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512.680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1.797.225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23,3%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350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2.479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dirty="0">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1.592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355.094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1.203.274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372.501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1.207.186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60.825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1.074.445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11,9%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64.525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1.389.916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dirty="0">
                          <a:solidFill>
                            <a:srgbClr val="000000"/>
                          </a:solidFill>
                          <a:effectLst/>
                          <a:latin typeface="Calibri" panose="020F0502020204030204" pitchFamily="34" charset="0"/>
                        </a:rPr>
                        <a:t>14,7%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51.809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56.152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dirty="0">
                          <a:solidFill>
                            <a:srgbClr val="000000"/>
                          </a:solidFill>
                          <a:effectLst/>
                          <a:latin typeface="Calibri" panose="020F0502020204030204" pitchFamily="34" charset="0"/>
                        </a:rPr>
                        <a:t>0,6%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1.591.749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7.949.725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1.588.886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8.328.915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9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900" dirty="0" err="1">
                <a:solidFill>
                  <a:srgbClr val="000000"/>
                </a:solidFill>
                <a:latin typeface="Calibri" panose="020F0502020204030204" pitchFamily="34" charset="0"/>
                <a:cs typeface="Calibri" panose="020F0502020204030204" pitchFamily="34" charset="0"/>
              </a:rPr>
              <a:t>N°</a:t>
            </a:r>
            <a:r>
              <a:rPr lang="es-ES" altLang="es-CL" sz="9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2927124286"/>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jun</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.’22</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jun.’23</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1.786.423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61,2%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1.854.545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451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176.578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dirty="0">
                          <a:solidFill>
                            <a:srgbClr val="000000"/>
                          </a:solidFill>
                          <a:effectLst/>
                          <a:latin typeface="Calibri" panose="020F0502020204030204" pitchFamily="34" charset="0"/>
                        </a:rPr>
                        <a:t>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172.407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861.669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29,5%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905.590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dirty="0">
                          <a:solidFill>
                            <a:srgbClr val="000000"/>
                          </a:solidFill>
                          <a:effectLst/>
                          <a:latin typeface="Calibri" panose="020F0502020204030204" pitchFamily="34" charset="0"/>
                        </a:rPr>
                        <a:t>30,4%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92.270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42.874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464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dirty="0">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2.917.964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2.976.491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369332"/>
          </a:xfrm>
          <a:prstGeom prst="rect">
            <a:avLst/>
          </a:prstGeom>
          <a:noFill/>
        </p:spPr>
        <p:txBody>
          <a:bodyPr wrap="square" rtlCol="0">
            <a:spAutoFit/>
          </a:bodyPr>
          <a:lstStyle/>
          <a:p>
            <a:r>
              <a:rPr lang="es-CL" sz="9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Corredores de Bolsa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abril - junio 2023)</a:t>
            </a:r>
          </a:p>
        </p:txBody>
      </p:sp>
      <p:graphicFrame>
        <p:nvGraphicFramePr>
          <p:cNvPr id="44289" name="Group 257"/>
          <p:cNvGraphicFramePr>
            <a:graphicFrameLocks noGrp="1"/>
          </p:cNvGraphicFramePr>
          <p:nvPr>
            <p:ph idx="1"/>
            <p:extLst>
              <p:ext uri="{D42A27DB-BD31-4B8C-83A1-F6EECF244321}">
                <p14:modId xmlns:p14="http://schemas.microsoft.com/office/powerpoint/2010/main" val="3315087470"/>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56.933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55,9%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52.882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24.092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23,6%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13.925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17,1%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14.124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13,9%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11.403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6.753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3.048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101.908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81.266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(junio 2023)</a:t>
            </a:r>
          </a:p>
        </p:txBody>
      </p:sp>
      <p:graphicFrame>
        <p:nvGraphicFramePr>
          <p:cNvPr id="17376" name="Group 992"/>
          <p:cNvGraphicFramePr>
            <a:graphicFrameLocks noGrp="1"/>
          </p:cNvGraphicFramePr>
          <p:nvPr>
            <p:extLst>
              <p:ext uri="{D42A27DB-BD31-4B8C-83A1-F6EECF244321}">
                <p14:modId xmlns:p14="http://schemas.microsoft.com/office/powerpoint/2010/main" val="1202265351"/>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985.937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657.972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152.094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57.567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260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161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85.230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62.633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5.990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2.254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274.705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265.975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17.259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8.218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17.987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9.727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6.376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dirty="0">
                          <a:solidFill>
                            <a:srgbClr val="000000"/>
                          </a:solidFill>
                          <a:effectLst/>
                          <a:latin typeface="Calibri" panose="020F0502020204030204" pitchFamily="34" charset="0"/>
                        </a:rPr>
                        <a:t>1.904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1.364.119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996.468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181.740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69.947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2003 – junio 2023)</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447603688"/>
              </p:ext>
            </p:extLst>
          </p:nvPr>
        </p:nvGraphicFramePr>
        <p:xfrm>
          <a:off x="858838" y="2216150"/>
          <a:ext cx="7569200" cy="3630613"/>
        </p:xfrm>
        <a:graphic>
          <a:graphicData uri="http://schemas.openxmlformats.org/presentationml/2006/ole">
            <mc:AlternateContent xmlns:mc="http://schemas.openxmlformats.org/markup-compatibility/2006">
              <mc:Choice xmlns:v="urn:schemas-microsoft-com:vml" Requires="v">
                <p:oleObj name="Worksheet" r:id="rId2" imgW="8162778" imgH="3914846" progId="Excel.Sheet.8">
                  <p:embed/>
                </p:oleObj>
              </mc:Choice>
              <mc:Fallback>
                <p:oleObj name="Worksheet" r:id="rId2" imgW="8162778" imgH="3914846" progId="Excel.Sheet.8">
                  <p:embed/>
                  <p:pic>
                    <p:nvPicPr>
                      <p:cNvPr id="0" name="3 Marcador de contenido"/>
                      <p:cNvPicPr>
                        <a:picLocks noGrp="1" noChangeAspect="1" noChangeArrowheads="1"/>
                      </p:cNvPicPr>
                      <p:nvPr/>
                    </p:nvPicPr>
                    <p:blipFill>
                      <a:blip r:embed="rId3"/>
                      <a:srcRect/>
                      <a:stretch>
                        <a:fillRect/>
                      </a:stretch>
                    </p:blipFill>
                    <p:spPr bwMode="auto">
                      <a:xfrm>
                        <a:off x="858838" y="2216150"/>
                        <a:ext cx="7569200" cy="3630613"/>
                      </a:xfrm>
                      <a:prstGeom prst="rect">
                        <a:avLst/>
                      </a:prstGeom>
                      <a:noFill/>
                      <a:ln>
                        <a:noFill/>
                      </a:ln>
                    </p:spPr>
                  </p:pic>
                </p:oleObj>
              </mc:Fallback>
            </mc:AlternateContent>
          </a:graphicData>
        </a:graphic>
      </p:graphicFrame>
      <p:sp>
        <p:nvSpPr>
          <p:cNvPr id="19460" name="1 CuadroTexto"/>
          <p:cNvSpPr txBox="1">
            <a:spLocks noChangeArrowheads="1"/>
          </p:cNvSpPr>
          <p:nvPr/>
        </p:nvSpPr>
        <p:spPr bwMode="auto">
          <a:xfrm>
            <a:off x="716205" y="5853852"/>
            <a:ext cx="80645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900" dirty="0">
                <a:latin typeface="Calibri" panose="020F0502020204030204" pitchFamily="34" charset="0"/>
                <a:cs typeface="Calibri" panose="020F0502020204030204" pitchFamily="34" charset="0"/>
              </a:rPr>
              <a:t>(1) A partir de enero 2015 Corredores de Bolsa Sura S.A. informa estadísticas rectificadas para el número cuentas de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9281</TotalTime>
  <Words>1077</Words>
  <Application>Microsoft Office PowerPoint</Application>
  <PresentationFormat>Presentación en pantalla (4:3)</PresentationFormat>
  <Paragraphs>263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junio 2023</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abril - junio 2023)</vt:lpstr>
      <vt:lpstr>Número de personas con cuentas de ahorro Previsional Voluntario por industria y género (junio 2023)</vt:lpstr>
      <vt:lpstr>Evolución del saldo de Ahorro  Previsional Voluntario y número de cuentas  (marzo 2003 – junio 2023)</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Pamela Jimeno</cp:lastModifiedBy>
  <cp:revision>659</cp:revision>
  <dcterms:created xsi:type="dcterms:W3CDTF">2003-09-04T14:25:55Z</dcterms:created>
  <dcterms:modified xsi:type="dcterms:W3CDTF">2023-10-06T15:07:42Z</dcterms:modified>
</cp:coreProperties>
</file>