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0" r:id="rId2"/>
    <p:sldMasterId id="2147483651" r:id="rId3"/>
    <p:sldMasterId id="2147483652" r:id="rId4"/>
  </p:sldMasterIdLst>
  <p:notesMasterIdLst>
    <p:notesMasterId r:id="rId16"/>
  </p:notesMasterIdLst>
  <p:handoutMasterIdLst>
    <p:handoutMasterId r:id="rId17"/>
  </p:handoutMasterIdLst>
  <p:sldIdLst>
    <p:sldId id="256" r:id="rId5"/>
    <p:sldId id="258" r:id="rId6"/>
    <p:sldId id="266" r:id="rId7"/>
    <p:sldId id="267" r:id="rId8"/>
    <p:sldId id="274" r:id="rId9"/>
    <p:sldId id="275" r:id="rId10"/>
    <p:sldId id="268" r:id="rId11"/>
    <p:sldId id="263" r:id="rId12"/>
    <p:sldId id="272" r:id="rId13"/>
    <p:sldId id="271" r:id="rId14"/>
    <p:sldId id="265" r:id="rId15"/>
  </p:sldIdLst>
  <p:sldSz cx="9144000" cy="6858000" type="screen4x3"/>
  <p:notesSz cx="6997700" cy="9283700"/>
  <p:defaultTextStyle>
    <a:defPPr>
      <a:defRPr lang="es-CL"/>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p15:clr>
            <a:srgbClr val="A4A3A4"/>
          </p15:clr>
        </p15:guide>
        <p15:guide id="2" pos="22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3300"/>
    <a:srgbClr val="FFCC66"/>
    <a:srgbClr val="FFFF66"/>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352" autoAdjust="0"/>
    <p:restoredTop sz="93341" autoAdjust="0"/>
  </p:normalViewPr>
  <p:slideViewPr>
    <p:cSldViewPr>
      <p:cViewPr varScale="1">
        <p:scale>
          <a:sx n="103" d="100"/>
          <a:sy n="103" d="100"/>
        </p:scale>
        <p:origin x="2214" y="108"/>
      </p:cViewPr>
      <p:guideLst>
        <p:guide orient="horz" pos="2160"/>
        <p:guide pos="2880"/>
      </p:guideLst>
    </p:cSldViewPr>
  </p:slideViewPr>
  <p:outlineViewPr>
    <p:cViewPr>
      <p:scale>
        <a:sx n="33" d="100"/>
        <a:sy n="33" d="100"/>
      </p:scale>
      <p:origin x="0" y="-351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6" d="100"/>
          <a:sy n="86" d="100"/>
        </p:scale>
        <p:origin x="-2556" y="-84"/>
      </p:cViewPr>
      <p:guideLst>
        <p:guide orient="horz" pos="2924"/>
        <p:guide pos="220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1" tIns="46512" rIns="93021" bIns="46512" numCol="1" anchor="t" anchorCtr="0" compatLnSpc="1">
            <a:prstTxWarp prst="textNoShape">
              <a:avLst/>
            </a:prstTxWarp>
          </a:bodyPr>
          <a:lstStyle>
            <a:lvl1pPr defTabSz="930275" eaLnBrk="1" hangingPunct="1">
              <a:defRPr sz="1200">
                <a:latin typeface="Arial" charset="0"/>
              </a:defRPr>
            </a:lvl1pPr>
          </a:lstStyle>
          <a:p>
            <a:pPr>
              <a:defRPr/>
            </a:pPr>
            <a:endParaRPr lang="es-ES"/>
          </a:p>
        </p:txBody>
      </p:sp>
      <p:sp>
        <p:nvSpPr>
          <p:cNvPr id="38915" name="Rectangle 3"/>
          <p:cNvSpPr>
            <a:spLocks noGrp="1" noChangeArrowheads="1"/>
          </p:cNvSpPr>
          <p:nvPr>
            <p:ph type="dt" sz="quarter" idx="1"/>
          </p:nvPr>
        </p:nvSpPr>
        <p:spPr bwMode="auto">
          <a:xfrm>
            <a:off x="3963988"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1" tIns="46512" rIns="93021" bIns="46512" numCol="1" anchor="t" anchorCtr="0" compatLnSpc="1">
            <a:prstTxWarp prst="textNoShape">
              <a:avLst/>
            </a:prstTxWarp>
          </a:bodyPr>
          <a:lstStyle>
            <a:lvl1pPr algn="r" defTabSz="930275" eaLnBrk="1" hangingPunct="1">
              <a:defRPr sz="1200">
                <a:latin typeface="Arial" charset="0"/>
              </a:defRPr>
            </a:lvl1pPr>
          </a:lstStyle>
          <a:p>
            <a:pPr>
              <a:defRPr/>
            </a:pPr>
            <a:endParaRPr lang="es-ES"/>
          </a:p>
        </p:txBody>
      </p:sp>
      <p:sp>
        <p:nvSpPr>
          <p:cNvPr id="38916" name="Rectangle 4"/>
          <p:cNvSpPr>
            <a:spLocks noGrp="1" noChangeArrowheads="1"/>
          </p:cNvSpPr>
          <p:nvPr>
            <p:ph type="ftr" sz="quarter" idx="2"/>
          </p:nvPr>
        </p:nvSpPr>
        <p:spPr bwMode="auto">
          <a:xfrm>
            <a:off x="0"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1" tIns="46512" rIns="93021" bIns="46512" numCol="1" anchor="b" anchorCtr="0" compatLnSpc="1">
            <a:prstTxWarp prst="textNoShape">
              <a:avLst/>
            </a:prstTxWarp>
          </a:bodyPr>
          <a:lstStyle>
            <a:lvl1pPr defTabSz="930275" eaLnBrk="1" hangingPunct="1">
              <a:defRPr sz="1200">
                <a:latin typeface="Arial" charset="0"/>
              </a:defRPr>
            </a:lvl1pPr>
          </a:lstStyle>
          <a:p>
            <a:pPr>
              <a:defRPr/>
            </a:pPr>
            <a:endParaRPr lang="es-ES"/>
          </a:p>
        </p:txBody>
      </p:sp>
      <p:sp>
        <p:nvSpPr>
          <p:cNvPr id="38917" name="Rectangle 5"/>
          <p:cNvSpPr>
            <a:spLocks noGrp="1" noChangeArrowheads="1"/>
          </p:cNvSpPr>
          <p:nvPr>
            <p:ph type="sldNum" sz="quarter" idx="3"/>
          </p:nvPr>
        </p:nvSpPr>
        <p:spPr bwMode="auto">
          <a:xfrm>
            <a:off x="3963988"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1" tIns="46512" rIns="93021" bIns="46512" numCol="1" anchor="b" anchorCtr="0" compatLnSpc="1">
            <a:prstTxWarp prst="textNoShape">
              <a:avLst/>
            </a:prstTxWarp>
          </a:bodyPr>
          <a:lstStyle>
            <a:lvl1pPr algn="r" defTabSz="930275" eaLnBrk="1" hangingPunct="1">
              <a:defRPr sz="1200"/>
            </a:lvl1pPr>
          </a:lstStyle>
          <a:p>
            <a:fld id="{F18BDB8B-F5FA-4A4E-ADF6-AE7632B437CA}" type="slidenum">
              <a:rPr lang="es-ES"/>
              <a:pPr/>
              <a:t>‹Nº›</a:t>
            </a:fld>
            <a:endParaRPr lang="es-ES"/>
          </a:p>
        </p:txBody>
      </p:sp>
    </p:spTree>
    <p:extLst>
      <p:ext uri="{BB962C8B-B14F-4D97-AF65-F5344CB8AC3E}">
        <p14:creationId xmlns:p14="http://schemas.microsoft.com/office/powerpoint/2010/main" val="38899456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t" anchorCtr="0" compatLnSpc="1">
            <a:prstTxWarp prst="textNoShape">
              <a:avLst/>
            </a:prstTxWarp>
          </a:bodyPr>
          <a:lstStyle>
            <a:lvl1pPr defTabSz="933450" eaLnBrk="1" hangingPunct="1">
              <a:defRPr sz="1200">
                <a:latin typeface="Arial" charset="0"/>
              </a:defRPr>
            </a:lvl1pPr>
          </a:lstStyle>
          <a:p>
            <a:pPr>
              <a:defRPr/>
            </a:pPr>
            <a:endParaRPr lang="es-CL"/>
          </a:p>
        </p:txBody>
      </p:sp>
      <p:sp>
        <p:nvSpPr>
          <p:cNvPr id="60419" name="Rectangle 3"/>
          <p:cNvSpPr>
            <a:spLocks noGrp="1" noChangeArrowheads="1"/>
          </p:cNvSpPr>
          <p:nvPr>
            <p:ph type="dt" idx="1"/>
          </p:nvPr>
        </p:nvSpPr>
        <p:spPr bwMode="auto">
          <a:xfrm>
            <a:off x="3963988"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t" anchorCtr="0" compatLnSpc="1">
            <a:prstTxWarp prst="textNoShape">
              <a:avLst/>
            </a:prstTxWarp>
          </a:bodyPr>
          <a:lstStyle>
            <a:lvl1pPr algn="r" defTabSz="933450" eaLnBrk="1" hangingPunct="1">
              <a:defRPr sz="1200">
                <a:latin typeface="Arial" charset="0"/>
              </a:defRPr>
            </a:lvl1pPr>
          </a:lstStyle>
          <a:p>
            <a:pPr>
              <a:defRPr/>
            </a:pPr>
            <a:endParaRPr lang="es-CL"/>
          </a:p>
        </p:txBody>
      </p:sp>
      <p:sp>
        <p:nvSpPr>
          <p:cNvPr id="6148" name="Rectangle 4"/>
          <p:cNvSpPr>
            <a:spLocks noGrp="1" noRot="1" noChangeAspect="1" noChangeArrowheads="1" noTextEdit="1"/>
          </p:cNvSpPr>
          <p:nvPr>
            <p:ph type="sldImg" idx="2"/>
          </p:nvPr>
        </p:nvSpPr>
        <p:spPr bwMode="auto">
          <a:xfrm>
            <a:off x="1177925" y="696913"/>
            <a:ext cx="4641850" cy="34813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0421" name="Rectangle 5"/>
          <p:cNvSpPr>
            <a:spLocks noGrp="1" noChangeArrowheads="1"/>
          </p:cNvSpPr>
          <p:nvPr>
            <p:ph type="body" sz="quarter" idx="3"/>
          </p:nvPr>
        </p:nvSpPr>
        <p:spPr bwMode="auto">
          <a:xfrm>
            <a:off x="700088" y="4410075"/>
            <a:ext cx="5597525" cy="417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t" anchorCtr="0" compatLnSpc="1">
            <a:prstTxWarp prst="textNoShape">
              <a:avLst/>
            </a:prstTxWarp>
          </a:bodyPr>
          <a:lstStyle/>
          <a:p>
            <a:pPr lvl="0"/>
            <a:r>
              <a:rPr lang="es-CL" noProof="0"/>
              <a:t>Haga clic para modificar el estilo de texto del patrón</a:t>
            </a:r>
          </a:p>
          <a:p>
            <a:pPr lvl="1"/>
            <a:r>
              <a:rPr lang="es-CL" noProof="0"/>
              <a:t>Segundo nivel</a:t>
            </a:r>
          </a:p>
          <a:p>
            <a:pPr lvl="2"/>
            <a:r>
              <a:rPr lang="es-CL" noProof="0"/>
              <a:t>Tercer nivel</a:t>
            </a:r>
          </a:p>
          <a:p>
            <a:pPr lvl="3"/>
            <a:r>
              <a:rPr lang="es-CL" noProof="0"/>
              <a:t>Cuarto nivel</a:t>
            </a:r>
          </a:p>
          <a:p>
            <a:pPr lvl="4"/>
            <a:r>
              <a:rPr lang="es-CL" noProof="0"/>
              <a:t>Quinto nivel</a:t>
            </a:r>
          </a:p>
        </p:txBody>
      </p:sp>
      <p:sp>
        <p:nvSpPr>
          <p:cNvPr id="60422" name="Rectangle 6"/>
          <p:cNvSpPr>
            <a:spLocks noGrp="1" noChangeArrowheads="1"/>
          </p:cNvSpPr>
          <p:nvPr>
            <p:ph type="ftr" sz="quarter" idx="4"/>
          </p:nvPr>
        </p:nvSpPr>
        <p:spPr bwMode="auto">
          <a:xfrm>
            <a:off x="0"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b" anchorCtr="0" compatLnSpc="1">
            <a:prstTxWarp prst="textNoShape">
              <a:avLst/>
            </a:prstTxWarp>
          </a:bodyPr>
          <a:lstStyle>
            <a:lvl1pPr defTabSz="933450" eaLnBrk="1" hangingPunct="1">
              <a:defRPr sz="1200">
                <a:latin typeface="Arial" charset="0"/>
              </a:defRPr>
            </a:lvl1pPr>
          </a:lstStyle>
          <a:p>
            <a:pPr>
              <a:defRPr/>
            </a:pPr>
            <a:endParaRPr lang="es-CL"/>
          </a:p>
        </p:txBody>
      </p:sp>
      <p:sp>
        <p:nvSpPr>
          <p:cNvPr id="60423" name="Rectangle 7"/>
          <p:cNvSpPr>
            <a:spLocks noGrp="1" noChangeArrowheads="1"/>
          </p:cNvSpPr>
          <p:nvPr>
            <p:ph type="sldNum" sz="quarter" idx="5"/>
          </p:nvPr>
        </p:nvSpPr>
        <p:spPr bwMode="auto">
          <a:xfrm>
            <a:off x="3963988"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b" anchorCtr="0" compatLnSpc="1">
            <a:prstTxWarp prst="textNoShape">
              <a:avLst/>
            </a:prstTxWarp>
          </a:bodyPr>
          <a:lstStyle>
            <a:lvl1pPr algn="r" defTabSz="933450" eaLnBrk="1" hangingPunct="1">
              <a:defRPr sz="1200"/>
            </a:lvl1pPr>
          </a:lstStyle>
          <a:p>
            <a:fld id="{8E26E5FB-B55C-4819-A1B7-BB3FDF8AFE67}" type="slidenum">
              <a:rPr lang="es-CL"/>
              <a:pPr/>
              <a:t>‹Nº›</a:t>
            </a:fld>
            <a:endParaRPr lang="es-CL"/>
          </a:p>
        </p:txBody>
      </p:sp>
    </p:spTree>
    <p:extLst>
      <p:ext uri="{BB962C8B-B14F-4D97-AF65-F5344CB8AC3E}">
        <p14:creationId xmlns:p14="http://schemas.microsoft.com/office/powerpoint/2010/main" val="18421136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lvl1pPr defTabSz="933450">
              <a:defRPr sz="1200">
                <a:solidFill>
                  <a:schemeClr val="tx1"/>
                </a:solidFill>
                <a:latin typeface="Arial" charset="0"/>
              </a:defRPr>
            </a:lvl1pPr>
            <a:lvl2pPr marL="742950" indent="-285750" defTabSz="933450">
              <a:defRPr sz="1200">
                <a:solidFill>
                  <a:schemeClr val="tx1"/>
                </a:solidFill>
                <a:latin typeface="Arial" charset="0"/>
              </a:defRPr>
            </a:lvl2pPr>
            <a:lvl3pPr marL="1143000" indent="-228600" defTabSz="933450">
              <a:defRPr sz="1200">
                <a:solidFill>
                  <a:schemeClr val="tx1"/>
                </a:solidFill>
                <a:latin typeface="Arial" charset="0"/>
              </a:defRPr>
            </a:lvl3pPr>
            <a:lvl4pPr marL="1600200" indent="-228600" defTabSz="933450">
              <a:defRPr sz="1200">
                <a:solidFill>
                  <a:schemeClr val="tx1"/>
                </a:solidFill>
                <a:latin typeface="Arial" charset="0"/>
              </a:defRPr>
            </a:lvl4pPr>
            <a:lvl5pPr marL="2057400" indent="-228600" defTabSz="933450">
              <a:defRPr sz="1200">
                <a:solidFill>
                  <a:schemeClr val="tx1"/>
                </a:solidFill>
                <a:latin typeface="Arial" charset="0"/>
              </a:defRPr>
            </a:lvl5pPr>
            <a:lvl6pPr marL="2514600" indent="-228600" defTabSz="933450" eaLnBrk="0" fontAlgn="base" hangingPunct="0">
              <a:spcBef>
                <a:spcPct val="30000"/>
              </a:spcBef>
              <a:spcAft>
                <a:spcPct val="0"/>
              </a:spcAft>
              <a:defRPr sz="1200">
                <a:solidFill>
                  <a:schemeClr val="tx1"/>
                </a:solidFill>
                <a:latin typeface="Arial" charset="0"/>
              </a:defRPr>
            </a:lvl6pPr>
            <a:lvl7pPr marL="2971800" indent="-228600" defTabSz="933450" eaLnBrk="0" fontAlgn="base" hangingPunct="0">
              <a:spcBef>
                <a:spcPct val="30000"/>
              </a:spcBef>
              <a:spcAft>
                <a:spcPct val="0"/>
              </a:spcAft>
              <a:defRPr sz="1200">
                <a:solidFill>
                  <a:schemeClr val="tx1"/>
                </a:solidFill>
                <a:latin typeface="Arial" charset="0"/>
              </a:defRPr>
            </a:lvl7pPr>
            <a:lvl8pPr marL="3429000" indent="-228600" defTabSz="933450" eaLnBrk="0" fontAlgn="base" hangingPunct="0">
              <a:spcBef>
                <a:spcPct val="30000"/>
              </a:spcBef>
              <a:spcAft>
                <a:spcPct val="0"/>
              </a:spcAft>
              <a:defRPr sz="1200">
                <a:solidFill>
                  <a:schemeClr val="tx1"/>
                </a:solidFill>
                <a:latin typeface="Arial" charset="0"/>
              </a:defRPr>
            </a:lvl8pPr>
            <a:lvl9pPr marL="3886200" indent="-228600" defTabSz="933450" eaLnBrk="0" fontAlgn="base" hangingPunct="0">
              <a:spcBef>
                <a:spcPct val="30000"/>
              </a:spcBef>
              <a:spcAft>
                <a:spcPct val="0"/>
              </a:spcAft>
              <a:defRPr sz="1200">
                <a:solidFill>
                  <a:schemeClr val="tx1"/>
                </a:solidFill>
                <a:latin typeface="Arial" charset="0"/>
              </a:defRPr>
            </a:lvl9pPr>
          </a:lstStyle>
          <a:p>
            <a:fld id="{B61E8FEB-2CAA-4D32-9A3C-E4F1810E2588}" type="slidenum">
              <a:rPr lang="es-CL" altLang="es-CL"/>
              <a:pPr/>
              <a:t>1</a:t>
            </a:fld>
            <a:endParaRPr lang="es-CL" altLang="es-CL"/>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p:spPr>
        <p:txBody>
          <a:bodyPr/>
          <a:lstStyle/>
          <a:p>
            <a:pPr eaLnBrk="1" hangingPunct="1"/>
            <a:endParaRPr lang="es-CL" altLang="es-C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Marcador de imagen de diapositiva"/>
          <p:cNvSpPr>
            <a:spLocks noGrp="1" noRot="1" noChangeAspect="1" noTextEdit="1"/>
          </p:cNvSpPr>
          <p:nvPr>
            <p:ph type="sldImg"/>
          </p:nvPr>
        </p:nvSpPr>
        <p:spPr>
          <a:ln/>
        </p:spPr>
      </p:sp>
      <p:sp>
        <p:nvSpPr>
          <p:cNvPr id="13315" name="2 Marcador de notas"/>
          <p:cNvSpPr>
            <a:spLocks noGrp="1"/>
          </p:cNvSpPr>
          <p:nvPr>
            <p:ph type="body" idx="1"/>
          </p:nvPr>
        </p:nvSpPr>
        <p:spPr>
          <a:noFill/>
        </p:spPr>
        <p:txBody>
          <a:bodyPr/>
          <a:lstStyle/>
          <a:p>
            <a:endParaRPr lang="es-CL" altLang="es-CL" dirty="0"/>
          </a:p>
        </p:txBody>
      </p:sp>
      <p:sp>
        <p:nvSpPr>
          <p:cNvPr id="13316" name="3 Marcador de número de diapositiva"/>
          <p:cNvSpPr>
            <a:spLocks noGrp="1"/>
          </p:cNvSpPr>
          <p:nvPr>
            <p:ph type="sldNum" sz="quarter" idx="5"/>
          </p:nvPr>
        </p:nvSpPr>
        <p:spPr>
          <a:noFill/>
        </p:spPr>
        <p:txBody>
          <a:bodyPr/>
          <a:lstStyle>
            <a:lvl1pPr defTabSz="933450">
              <a:defRPr sz="1200">
                <a:solidFill>
                  <a:schemeClr val="tx1"/>
                </a:solidFill>
                <a:latin typeface="Arial" charset="0"/>
              </a:defRPr>
            </a:lvl1pPr>
            <a:lvl2pPr marL="742950" indent="-285750" defTabSz="933450">
              <a:defRPr sz="1200">
                <a:solidFill>
                  <a:schemeClr val="tx1"/>
                </a:solidFill>
                <a:latin typeface="Arial" charset="0"/>
              </a:defRPr>
            </a:lvl2pPr>
            <a:lvl3pPr marL="1143000" indent="-228600" defTabSz="933450">
              <a:defRPr sz="1200">
                <a:solidFill>
                  <a:schemeClr val="tx1"/>
                </a:solidFill>
                <a:latin typeface="Arial" charset="0"/>
              </a:defRPr>
            </a:lvl3pPr>
            <a:lvl4pPr marL="1600200" indent="-228600" defTabSz="933450">
              <a:defRPr sz="1200">
                <a:solidFill>
                  <a:schemeClr val="tx1"/>
                </a:solidFill>
                <a:latin typeface="Arial" charset="0"/>
              </a:defRPr>
            </a:lvl4pPr>
            <a:lvl5pPr marL="2057400" indent="-228600" defTabSz="933450">
              <a:defRPr sz="1200">
                <a:solidFill>
                  <a:schemeClr val="tx1"/>
                </a:solidFill>
                <a:latin typeface="Arial" charset="0"/>
              </a:defRPr>
            </a:lvl5pPr>
            <a:lvl6pPr marL="2514600" indent="-228600" defTabSz="933450" eaLnBrk="0" fontAlgn="base" hangingPunct="0">
              <a:spcBef>
                <a:spcPct val="30000"/>
              </a:spcBef>
              <a:spcAft>
                <a:spcPct val="0"/>
              </a:spcAft>
              <a:defRPr sz="1200">
                <a:solidFill>
                  <a:schemeClr val="tx1"/>
                </a:solidFill>
                <a:latin typeface="Arial" charset="0"/>
              </a:defRPr>
            </a:lvl6pPr>
            <a:lvl7pPr marL="2971800" indent="-228600" defTabSz="933450" eaLnBrk="0" fontAlgn="base" hangingPunct="0">
              <a:spcBef>
                <a:spcPct val="30000"/>
              </a:spcBef>
              <a:spcAft>
                <a:spcPct val="0"/>
              </a:spcAft>
              <a:defRPr sz="1200">
                <a:solidFill>
                  <a:schemeClr val="tx1"/>
                </a:solidFill>
                <a:latin typeface="Arial" charset="0"/>
              </a:defRPr>
            </a:lvl7pPr>
            <a:lvl8pPr marL="3429000" indent="-228600" defTabSz="933450" eaLnBrk="0" fontAlgn="base" hangingPunct="0">
              <a:spcBef>
                <a:spcPct val="30000"/>
              </a:spcBef>
              <a:spcAft>
                <a:spcPct val="0"/>
              </a:spcAft>
              <a:defRPr sz="1200">
                <a:solidFill>
                  <a:schemeClr val="tx1"/>
                </a:solidFill>
                <a:latin typeface="Arial" charset="0"/>
              </a:defRPr>
            </a:lvl8pPr>
            <a:lvl9pPr marL="3886200" indent="-228600" defTabSz="933450" eaLnBrk="0" fontAlgn="base" hangingPunct="0">
              <a:spcBef>
                <a:spcPct val="30000"/>
              </a:spcBef>
              <a:spcAft>
                <a:spcPct val="0"/>
              </a:spcAft>
              <a:defRPr sz="1200">
                <a:solidFill>
                  <a:schemeClr val="tx1"/>
                </a:solidFill>
                <a:latin typeface="Arial" charset="0"/>
              </a:defRPr>
            </a:lvl9pPr>
          </a:lstStyle>
          <a:p>
            <a:fld id="{1E836C41-C6DB-4118-8173-22D415B763F4}" type="slidenum">
              <a:rPr lang="es-CL" altLang="es-CL"/>
              <a:pPr/>
              <a:t>4</a:t>
            </a:fld>
            <a:endParaRPr lang="es-CL" altLang="es-C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Marcador de imagen de diapositiva"/>
          <p:cNvSpPr>
            <a:spLocks noGrp="1" noRot="1" noChangeAspect="1" noTextEdit="1"/>
          </p:cNvSpPr>
          <p:nvPr>
            <p:ph type="sldImg"/>
          </p:nvPr>
        </p:nvSpPr>
        <p:spPr>
          <a:ln/>
        </p:spPr>
      </p:sp>
      <p:sp>
        <p:nvSpPr>
          <p:cNvPr id="16387" name="2 Marcador de notas"/>
          <p:cNvSpPr>
            <a:spLocks noGrp="1"/>
          </p:cNvSpPr>
          <p:nvPr>
            <p:ph type="body" idx="1"/>
          </p:nvPr>
        </p:nvSpPr>
        <p:spPr>
          <a:noFill/>
        </p:spPr>
        <p:txBody>
          <a:bodyPr/>
          <a:lstStyle/>
          <a:p>
            <a:endParaRPr lang="es-CL" altLang="es-CL" dirty="0"/>
          </a:p>
        </p:txBody>
      </p:sp>
      <p:sp>
        <p:nvSpPr>
          <p:cNvPr id="16388" name="3 Marcador de número de diapositiva"/>
          <p:cNvSpPr>
            <a:spLocks noGrp="1"/>
          </p:cNvSpPr>
          <p:nvPr>
            <p:ph type="sldNum" sz="quarter" idx="5"/>
          </p:nvPr>
        </p:nvSpPr>
        <p:spPr>
          <a:noFill/>
        </p:spPr>
        <p:txBody>
          <a:bodyPr/>
          <a:lstStyle>
            <a:lvl1pPr defTabSz="933450">
              <a:defRPr sz="1200">
                <a:solidFill>
                  <a:schemeClr val="tx1"/>
                </a:solidFill>
                <a:latin typeface="Arial" charset="0"/>
              </a:defRPr>
            </a:lvl1pPr>
            <a:lvl2pPr marL="742950" indent="-285750" defTabSz="933450">
              <a:defRPr sz="1200">
                <a:solidFill>
                  <a:schemeClr val="tx1"/>
                </a:solidFill>
                <a:latin typeface="Arial" charset="0"/>
              </a:defRPr>
            </a:lvl2pPr>
            <a:lvl3pPr marL="1143000" indent="-228600" defTabSz="933450">
              <a:defRPr sz="1200">
                <a:solidFill>
                  <a:schemeClr val="tx1"/>
                </a:solidFill>
                <a:latin typeface="Arial" charset="0"/>
              </a:defRPr>
            </a:lvl3pPr>
            <a:lvl4pPr marL="1600200" indent="-228600" defTabSz="933450">
              <a:defRPr sz="1200">
                <a:solidFill>
                  <a:schemeClr val="tx1"/>
                </a:solidFill>
                <a:latin typeface="Arial" charset="0"/>
              </a:defRPr>
            </a:lvl4pPr>
            <a:lvl5pPr marL="2057400" indent="-228600" defTabSz="933450">
              <a:defRPr sz="1200">
                <a:solidFill>
                  <a:schemeClr val="tx1"/>
                </a:solidFill>
                <a:latin typeface="Arial" charset="0"/>
              </a:defRPr>
            </a:lvl5pPr>
            <a:lvl6pPr marL="2514600" indent="-228600" defTabSz="933450" eaLnBrk="0" fontAlgn="base" hangingPunct="0">
              <a:spcBef>
                <a:spcPct val="30000"/>
              </a:spcBef>
              <a:spcAft>
                <a:spcPct val="0"/>
              </a:spcAft>
              <a:defRPr sz="1200">
                <a:solidFill>
                  <a:schemeClr val="tx1"/>
                </a:solidFill>
                <a:latin typeface="Arial" charset="0"/>
              </a:defRPr>
            </a:lvl6pPr>
            <a:lvl7pPr marL="2971800" indent="-228600" defTabSz="933450" eaLnBrk="0" fontAlgn="base" hangingPunct="0">
              <a:spcBef>
                <a:spcPct val="30000"/>
              </a:spcBef>
              <a:spcAft>
                <a:spcPct val="0"/>
              </a:spcAft>
              <a:defRPr sz="1200">
                <a:solidFill>
                  <a:schemeClr val="tx1"/>
                </a:solidFill>
                <a:latin typeface="Arial" charset="0"/>
              </a:defRPr>
            </a:lvl7pPr>
            <a:lvl8pPr marL="3429000" indent="-228600" defTabSz="933450" eaLnBrk="0" fontAlgn="base" hangingPunct="0">
              <a:spcBef>
                <a:spcPct val="30000"/>
              </a:spcBef>
              <a:spcAft>
                <a:spcPct val="0"/>
              </a:spcAft>
              <a:defRPr sz="1200">
                <a:solidFill>
                  <a:schemeClr val="tx1"/>
                </a:solidFill>
                <a:latin typeface="Arial" charset="0"/>
              </a:defRPr>
            </a:lvl8pPr>
            <a:lvl9pPr marL="3886200" indent="-228600" defTabSz="933450" eaLnBrk="0" fontAlgn="base" hangingPunct="0">
              <a:spcBef>
                <a:spcPct val="30000"/>
              </a:spcBef>
              <a:spcAft>
                <a:spcPct val="0"/>
              </a:spcAft>
              <a:defRPr sz="1200">
                <a:solidFill>
                  <a:schemeClr val="tx1"/>
                </a:solidFill>
                <a:latin typeface="Arial" charset="0"/>
              </a:defRPr>
            </a:lvl9pPr>
          </a:lstStyle>
          <a:p>
            <a:fld id="{EBF0DABD-D4F2-421E-95D0-5302B7642307}" type="slidenum">
              <a:rPr lang="es-CL" altLang="es-CL"/>
              <a:pPr/>
              <a:t>6</a:t>
            </a:fld>
            <a:endParaRPr lang="es-CL" altLang="es-C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fld id="{8E26E5FB-B55C-4819-A1B7-BB3FDF8AFE67}" type="slidenum">
              <a:rPr lang="es-CL" smtClean="0"/>
              <a:pPr/>
              <a:t>7</a:t>
            </a:fld>
            <a:endParaRPr lang="es-CL"/>
          </a:p>
        </p:txBody>
      </p:sp>
    </p:spTree>
    <p:extLst>
      <p:ext uri="{BB962C8B-B14F-4D97-AF65-F5344CB8AC3E}">
        <p14:creationId xmlns:p14="http://schemas.microsoft.com/office/powerpoint/2010/main" val="269512281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084888" y="349250"/>
            <a:ext cx="2305050" cy="1295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Line 7"/>
          <p:cNvSpPr>
            <a:spLocks noChangeShapeType="1"/>
          </p:cNvSpPr>
          <p:nvPr userDrawn="1"/>
        </p:nvSpPr>
        <p:spPr bwMode="auto">
          <a:xfrm>
            <a:off x="395288" y="33337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sp>
        <p:nvSpPr>
          <p:cNvPr id="6" name="Line 8"/>
          <p:cNvSpPr>
            <a:spLocks noChangeShapeType="1"/>
          </p:cNvSpPr>
          <p:nvPr userDrawn="1"/>
        </p:nvSpPr>
        <p:spPr bwMode="auto">
          <a:xfrm>
            <a:off x="395288" y="630872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graphicFrame>
        <p:nvGraphicFramePr>
          <p:cNvPr id="7" name="Object 15"/>
          <p:cNvGraphicFramePr>
            <a:graphicFrameLocks noChangeAspect="1"/>
          </p:cNvGraphicFramePr>
          <p:nvPr userDrawn="1"/>
        </p:nvGraphicFramePr>
        <p:xfrm>
          <a:off x="419100" y="477838"/>
          <a:ext cx="2376488" cy="1038225"/>
        </p:xfrm>
        <a:graphic>
          <a:graphicData uri="http://schemas.openxmlformats.org/presentationml/2006/ole">
            <mc:AlternateContent xmlns:mc="http://schemas.openxmlformats.org/markup-compatibility/2006">
              <mc:Choice xmlns:v="urn:schemas-microsoft-com:vml" Requires="v">
                <p:oleObj name="Fotografía de Photo Editor" r:id="rId3" imgW="7000000" imgH="3057143" progId="MSPhotoEd.3">
                  <p:embed/>
                </p:oleObj>
              </mc:Choice>
              <mc:Fallback>
                <p:oleObj name="Fotografía de Photo Editor" r:id="rId3" imgW="7000000" imgH="3057143" progId="MSPhotoEd.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9100" y="477838"/>
                        <a:ext cx="2376488" cy="1038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6866" name="Rectangle 2"/>
          <p:cNvSpPr>
            <a:spLocks noGrp="1" noChangeArrowheads="1"/>
          </p:cNvSpPr>
          <p:nvPr>
            <p:ph type="ctrTitle"/>
          </p:nvPr>
        </p:nvSpPr>
        <p:spPr>
          <a:xfrm>
            <a:off x="685800" y="2130425"/>
            <a:ext cx="7772400" cy="1470025"/>
          </a:xfrm>
        </p:spPr>
        <p:txBody>
          <a:bodyPr/>
          <a:lstStyle>
            <a:lvl1pPr>
              <a:defRPr/>
            </a:lvl1pPr>
          </a:lstStyle>
          <a:p>
            <a:pPr lvl="0"/>
            <a:r>
              <a:rPr lang="es-CL" noProof="0"/>
              <a:t>Haga clic para cambiar el estilo de título	</a:t>
            </a:r>
          </a:p>
        </p:txBody>
      </p:sp>
      <p:sp>
        <p:nvSpPr>
          <p:cNvPr id="3686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s-CL" noProof="0"/>
              <a:t>Haga clic para modificar el estilo de subtítulo del patrón</a:t>
            </a:r>
          </a:p>
        </p:txBody>
      </p:sp>
      <p:sp>
        <p:nvSpPr>
          <p:cNvPr id="8" name="Rectangle 4"/>
          <p:cNvSpPr>
            <a:spLocks noGrp="1" noChangeArrowheads="1"/>
          </p:cNvSpPr>
          <p:nvPr>
            <p:ph type="dt" sz="half" idx="10"/>
          </p:nvPr>
        </p:nvSpPr>
        <p:spPr/>
        <p:txBody>
          <a:bodyPr/>
          <a:lstStyle>
            <a:lvl1pPr>
              <a:defRPr/>
            </a:lvl1pPr>
          </a:lstStyle>
          <a:p>
            <a:pPr>
              <a:defRPr/>
            </a:pPr>
            <a:endParaRPr lang="es-CL"/>
          </a:p>
        </p:txBody>
      </p:sp>
      <p:sp>
        <p:nvSpPr>
          <p:cNvPr id="9" name="Rectangle 5"/>
          <p:cNvSpPr>
            <a:spLocks noGrp="1" noChangeArrowheads="1"/>
          </p:cNvSpPr>
          <p:nvPr>
            <p:ph type="ftr" sz="quarter" idx="11"/>
          </p:nvPr>
        </p:nvSpPr>
        <p:spPr/>
        <p:txBody>
          <a:bodyPr/>
          <a:lstStyle>
            <a:lvl1pPr>
              <a:defRPr/>
            </a:lvl1pPr>
          </a:lstStyle>
          <a:p>
            <a:pPr>
              <a:defRPr/>
            </a:pPr>
            <a:endParaRPr lang="es-CL"/>
          </a:p>
        </p:txBody>
      </p:sp>
      <p:sp>
        <p:nvSpPr>
          <p:cNvPr id="10" name="Rectangle 6"/>
          <p:cNvSpPr>
            <a:spLocks noGrp="1" noChangeArrowheads="1"/>
          </p:cNvSpPr>
          <p:nvPr>
            <p:ph type="sldNum" sz="quarter" idx="12"/>
          </p:nvPr>
        </p:nvSpPr>
        <p:spPr/>
        <p:txBody>
          <a:bodyPr/>
          <a:lstStyle>
            <a:lvl1pPr>
              <a:defRPr/>
            </a:lvl1pPr>
          </a:lstStyle>
          <a:p>
            <a:fld id="{DF254B1C-6CBA-4A55-8C63-E3E6B7ACC0F4}" type="slidenum">
              <a:rPr lang="es-CL"/>
              <a:pPr/>
              <a:t>‹Nº›</a:t>
            </a:fld>
            <a:endParaRPr lang="es-CL"/>
          </a:p>
        </p:txBody>
      </p:sp>
    </p:spTree>
    <p:extLst>
      <p:ext uri="{BB962C8B-B14F-4D97-AF65-F5344CB8AC3E}">
        <p14:creationId xmlns:p14="http://schemas.microsoft.com/office/powerpoint/2010/main" val="3373274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D8466562-383B-474B-89D2-8759B64147D3}" type="slidenum">
              <a:rPr lang="es-CL"/>
              <a:pPr/>
              <a:t>‹Nº›</a:t>
            </a:fld>
            <a:endParaRPr lang="es-CL"/>
          </a:p>
        </p:txBody>
      </p:sp>
    </p:spTree>
    <p:extLst>
      <p:ext uri="{BB962C8B-B14F-4D97-AF65-F5344CB8AC3E}">
        <p14:creationId xmlns:p14="http://schemas.microsoft.com/office/powerpoint/2010/main" val="3813110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303F1ED-5095-4AB7-9AFC-3115AEBE5BE0}" type="slidenum">
              <a:rPr lang="es-CL"/>
              <a:pPr/>
              <a:t>‹Nº›</a:t>
            </a:fld>
            <a:endParaRPr lang="es-CL"/>
          </a:p>
        </p:txBody>
      </p:sp>
    </p:spTree>
    <p:extLst>
      <p:ext uri="{BB962C8B-B14F-4D97-AF65-F5344CB8AC3E}">
        <p14:creationId xmlns:p14="http://schemas.microsoft.com/office/powerpoint/2010/main" val="40457465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ítulo y tabla">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p>
            <a:r>
              <a:rPr lang="es-ES"/>
              <a:t>Haga clic para modificar el estilo de título del patrón</a:t>
            </a:r>
            <a:endParaRPr lang="es-CL"/>
          </a:p>
        </p:txBody>
      </p:sp>
      <p:sp>
        <p:nvSpPr>
          <p:cNvPr id="3" name="2 Marcador de tabla"/>
          <p:cNvSpPr>
            <a:spLocks noGrp="1"/>
          </p:cNvSpPr>
          <p:nvPr>
            <p:ph type="tbl" idx="1"/>
          </p:nvPr>
        </p:nvSpPr>
        <p:spPr>
          <a:xfrm>
            <a:off x="457200" y="1600200"/>
            <a:ext cx="8229600" cy="4525963"/>
          </a:xfrm>
        </p:spPr>
        <p:txBody>
          <a:bodyPr/>
          <a:lstStyle/>
          <a:p>
            <a:pPr lvl="0"/>
            <a:endParaRPr lang="es-CL" noProof="0"/>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B1734450-C3EA-42C1-8071-1B0279A55DCF}" type="slidenum">
              <a:rPr lang="es-CL"/>
              <a:pPr/>
              <a:t>‹Nº›</a:t>
            </a:fld>
            <a:endParaRPr lang="es-CL"/>
          </a:p>
        </p:txBody>
      </p:sp>
    </p:spTree>
    <p:extLst>
      <p:ext uri="{BB962C8B-B14F-4D97-AF65-F5344CB8AC3E}">
        <p14:creationId xmlns:p14="http://schemas.microsoft.com/office/powerpoint/2010/main" val="16996148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AD8445C5-5D3B-4804-8370-5CC05155A135}" type="slidenum">
              <a:rPr lang="es-CL"/>
              <a:pPr/>
              <a:t>‹Nº›</a:t>
            </a:fld>
            <a:endParaRPr lang="es-CL"/>
          </a:p>
        </p:txBody>
      </p:sp>
    </p:spTree>
    <p:extLst>
      <p:ext uri="{BB962C8B-B14F-4D97-AF65-F5344CB8AC3E}">
        <p14:creationId xmlns:p14="http://schemas.microsoft.com/office/powerpoint/2010/main" val="19908436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896043B3-C3EA-48FC-B5A2-FE5A64C83B23}" type="slidenum">
              <a:rPr lang="es-CL"/>
              <a:pPr/>
              <a:t>‹Nº›</a:t>
            </a:fld>
            <a:endParaRPr lang="es-CL"/>
          </a:p>
        </p:txBody>
      </p:sp>
    </p:spTree>
    <p:extLst>
      <p:ext uri="{BB962C8B-B14F-4D97-AF65-F5344CB8AC3E}">
        <p14:creationId xmlns:p14="http://schemas.microsoft.com/office/powerpoint/2010/main" val="39596070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6AA48A2D-A318-4C97-9690-2EF1A282C8EF}" type="slidenum">
              <a:rPr lang="es-CL"/>
              <a:pPr/>
              <a:t>‹Nº›</a:t>
            </a:fld>
            <a:endParaRPr lang="es-CL"/>
          </a:p>
        </p:txBody>
      </p:sp>
    </p:spTree>
    <p:extLst>
      <p:ext uri="{BB962C8B-B14F-4D97-AF65-F5344CB8AC3E}">
        <p14:creationId xmlns:p14="http://schemas.microsoft.com/office/powerpoint/2010/main" val="9226724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B14FBB06-535B-4972-A4CC-0A0E7D4909BE}" type="slidenum">
              <a:rPr lang="es-CL"/>
              <a:pPr/>
              <a:t>‹Nº›</a:t>
            </a:fld>
            <a:endParaRPr lang="es-CL"/>
          </a:p>
        </p:txBody>
      </p:sp>
    </p:spTree>
    <p:extLst>
      <p:ext uri="{BB962C8B-B14F-4D97-AF65-F5344CB8AC3E}">
        <p14:creationId xmlns:p14="http://schemas.microsoft.com/office/powerpoint/2010/main" val="16651959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B39F9F26-5AD7-48A9-A8CF-1C3CD9FA9BE9}" type="slidenum">
              <a:rPr lang="es-CL"/>
              <a:pPr/>
              <a:t>‹Nº›</a:t>
            </a:fld>
            <a:endParaRPr lang="es-CL"/>
          </a:p>
        </p:txBody>
      </p:sp>
    </p:spTree>
    <p:extLst>
      <p:ext uri="{BB962C8B-B14F-4D97-AF65-F5344CB8AC3E}">
        <p14:creationId xmlns:p14="http://schemas.microsoft.com/office/powerpoint/2010/main" val="13013198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58C7DE35-6FC6-4FAE-96E3-6A38874E4A8B}" type="slidenum">
              <a:rPr lang="es-CL"/>
              <a:pPr/>
              <a:t>‹Nº›</a:t>
            </a:fld>
            <a:endParaRPr lang="es-CL"/>
          </a:p>
        </p:txBody>
      </p:sp>
    </p:spTree>
    <p:extLst>
      <p:ext uri="{BB962C8B-B14F-4D97-AF65-F5344CB8AC3E}">
        <p14:creationId xmlns:p14="http://schemas.microsoft.com/office/powerpoint/2010/main" val="10601092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6FC4402F-382A-41B7-B98A-5E78A5FD2820}" type="slidenum">
              <a:rPr lang="es-CL"/>
              <a:pPr/>
              <a:t>‹Nº›</a:t>
            </a:fld>
            <a:endParaRPr lang="es-CL"/>
          </a:p>
        </p:txBody>
      </p:sp>
    </p:spTree>
    <p:extLst>
      <p:ext uri="{BB962C8B-B14F-4D97-AF65-F5344CB8AC3E}">
        <p14:creationId xmlns:p14="http://schemas.microsoft.com/office/powerpoint/2010/main" val="3368326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4B053B42-7395-4BC0-9518-7E71C9BAAED3}" type="slidenum">
              <a:rPr lang="es-CL"/>
              <a:pPr/>
              <a:t>‹Nº›</a:t>
            </a:fld>
            <a:endParaRPr lang="es-CL"/>
          </a:p>
        </p:txBody>
      </p:sp>
    </p:spTree>
    <p:extLst>
      <p:ext uri="{BB962C8B-B14F-4D97-AF65-F5344CB8AC3E}">
        <p14:creationId xmlns:p14="http://schemas.microsoft.com/office/powerpoint/2010/main" val="15024253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D3383CCE-78A3-43F6-B865-04D0DFE82234}" type="slidenum">
              <a:rPr lang="es-CL"/>
              <a:pPr/>
              <a:t>‹Nº›</a:t>
            </a:fld>
            <a:endParaRPr lang="es-CL"/>
          </a:p>
        </p:txBody>
      </p:sp>
    </p:spTree>
    <p:extLst>
      <p:ext uri="{BB962C8B-B14F-4D97-AF65-F5344CB8AC3E}">
        <p14:creationId xmlns:p14="http://schemas.microsoft.com/office/powerpoint/2010/main" val="38578390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A84E3EB9-2A7A-4FD8-AEE6-A947C9AF2D1B}" type="slidenum">
              <a:rPr lang="es-CL"/>
              <a:pPr/>
              <a:t>‹Nº›</a:t>
            </a:fld>
            <a:endParaRPr lang="es-CL"/>
          </a:p>
        </p:txBody>
      </p:sp>
    </p:spTree>
    <p:extLst>
      <p:ext uri="{BB962C8B-B14F-4D97-AF65-F5344CB8AC3E}">
        <p14:creationId xmlns:p14="http://schemas.microsoft.com/office/powerpoint/2010/main" val="8510103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23B55761-B01A-4884-8147-55053B0C0431}" type="slidenum">
              <a:rPr lang="es-CL"/>
              <a:pPr/>
              <a:t>‹Nº›</a:t>
            </a:fld>
            <a:endParaRPr lang="es-CL"/>
          </a:p>
        </p:txBody>
      </p:sp>
    </p:spTree>
    <p:extLst>
      <p:ext uri="{BB962C8B-B14F-4D97-AF65-F5344CB8AC3E}">
        <p14:creationId xmlns:p14="http://schemas.microsoft.com/office/powerpoint/2010/main" val="13346335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66C7DD5-A001-44C8-8694-4C353C7A1C2A}" type="slidenum">
              <a:rPr lang="es-CL"/>
              <a:pPr/>
              <a:t>‹Nº›</a:t>
            </a:fld>
            <a:endParaRPr lang="es-CL"/>
          </a:p>
        </p:txBody>
      </p:sp>
    </p:spTree>
    <p:extLst>
      <p:ext uri="{BB962C8B-B14F-4D97-AF65-F5344CB8AC3E}">
        <p14:creationId xmlns:p14="http://schemas.microsoft.com/office/powerpoint/2010/main" val="29550248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86E48B09-74E6-4FA8-991D-010209A36BF5}" type="slidenum">
              <a:rPr lang="es-CL"/>
              <a:pPr/>
              <a:t>‹Nº›</a:t>
            </a:fld>
            <a:endParaRPr lang="es-CL"/>
          </a:p>
        </p:txBody>
      </p:sp>
    </p:spTree>
    <p:extLst>
      <p:ext uri="{BB962C8B-B14F-4D97-AF65-F5344CB8AC3E}">
        <p14:creationId xmlns:p14="http://schemas.microsoft.com/office/powerpoint/2010/main" val="28843688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5BAB682-00BA-40C1-ACD3-37185B79A875}" type="slidenum">
              <a:rPr lang="es-CL"/>
              <a:pPr/>
              <a:t>‹Nº›</a:t>
            </a:fld>
            <a:endParaRPr lang="es-CL"/>
          </a:p>
        </p:txBody>
      </p:sp>
    </p:spTree>
    <p:extLst>
      <p:ext uri="{BB962C8B-B14F-4D97-AF65-F5344CB8AC3E}">
        <p14:creationId xmlns:p14="http://schemas.microsoft.com/office/powerpoint/2010/main" val="377793363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EDF3F79F-CADB-4656-A474-8760F4788DE6}" type="slidenum">
              <a:rPr lang="es-CL"/>
              <a:pPr/>
              <a:t>‹Nº›</a:t>
            </a:fld>
            <a:endParaRPr lang="es-CL"/>
          </a:p>
        </p:txBody>
      </p:sp>
    </p:spTree>
    <p:extLst>
      <p:ext uri="{BB962C8B-B14F-4D97-AF65-F5344CB8AC3E}">
        <p14:creationId xmlns:p14="http://schemas.microsoft.com/office/powerpoint/2010/main" val="111144790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2618503C-6E63-42D9-A655-951A75871642}" type="slidenum">
              <a:rPr lang="es-CL"/>
              <a:pPr/>
              <a:t>‹Nº›</a:t>
            </a:fld>
            <a:endParaRPr lang="es-CL"/>
          </a:p>
        </p:txBody>
      </p:sp>
    </p:spTree>
    <p:extLst>
      <p:ext uri="{BB962C8B-B14F-4D97-AF65-F5344CB8AC3E}">
        <p14:creationId xmlns:p14="http://schemas.microsoft.com/office/powerpoint/2010/main" val="292958824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51080EF1-7992-4E71-8A37-AA9E34C55713}" type="slidenum">
              <a:rPr lang="es-CL"/>
              <a:pPr/>
              <a:t>‹Nº›</a:t>
            </a:fld>
            <a:endParaRPr lang="es-CL"/>
          </a:p>
        </p:txBody>
      </p:sp>
    </p:spTree>
    <p:extLst>
      <p:ext uri="{BB962C8B-B14F-4D97-AF65-F5344CB8AC3E}">
        <p14:creationId xmlns:p14="http://schemas.microsoft.com/office/powerpoint/2010/main" val="17164802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C740B457-BB67-4894-B46B-746159AC6AAF}" type="slidenum">
              <a:rPr lang="es-CL"/>
              <a:pPr/>
              <a:t>‹Nº›</a:t>
            </a:fld>
            <a:endParaRPr lang="es-CL"/>
          </a:p>
        </p:txBody>
      </p:sp>
    </p:spTree>
    <p:extLst>
      <p:ext uri="{BB962C8B-B14F-4D97-AF65-F5344CB8AC3E}">
        <p14:creationId xmlns:p14="http://schemas.microsoft.com/office/powerpoint/2010/main" val="236679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05A867BD-E6B7-4E68-A22D-62268B158946}" type="slidenum">
              <a:rPr lang="es-CL"/>
              <a:pPr/>
              <a:t>‹Nº›</a:t>
            </a:fld>
            <a:endParaRPr lang="es-CL"/>
          </a:p>
        </p:txBody>
      </p:sp>
    </p:spTree>
    <p:extLst>
      <p:ext uri="{BB962C8B-B14F-4D97-AF65-F5344CB8AC3E}">
        <p14:creationId xmlns:p14="http://schemas.microsoft.com/office/powerpoint/2010/main" val="278841027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938EC0FB-4A3E-4B64-916A-889EC30AB1AD}" type="slidenum">
              <a:rPr lang="es-CL"/>
              <a:pPr/>
              <a:t>‹Nº›</a:t>
            </a:fld>
            <a:endParaRPr lang="es-CL"/>
          </a:p>
        </p:txBody>
      </p:sp>
    </p:spTree>
    <p:extLst>
      <p:ext uri="{BB962C8B-B14F-4D97-AF65-F5344CB8AC3E}">
        <p14:creationId xmlns:p14="http://schemas.microsoft.com/office/powerpoint/2010/main" val="200719498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9E1C3EB3-5267-4855-A92C-B0DE4D55D609}" type="slidenum">
              <a:rPr lang="es-CL"/>
              <a:pPr/>
              <a:t>‹Nº›</a:t>
            </a:fld>
            <a:endParaRPr lang="es-CL"/>
          </a:p>
        </p:txBody>
      </p:sp>
    </p:spTree>
    <p:extLst>
      <p:ext uri="{BB962C8B-B14F-4D97-AF65-F5344CB8AC3E}">
        <p14:creationId xmlns:p14="http://schemas.microsoft.com/office/powerpoint/2010/main" val="133046783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C8DE237D-71FA-4BC2-92D6-AC1C2B406051}" type="slidenum">
              <a:rPr lang="es-CL"/>
              <a:pPr/>
              <a:t>‹Nº›</a:t>
            </a:fld>
            <a:endParaRPr lang="es-CL"/>
          </a:p>
        </p:txBody>
      </p:sp>
    </p:spTree>
    <p:extLst>
      <p:ext uri="{BB962C8B-B14F-4D97-AF65-F5344CB8AC3E}">
        <p14:creationId xmlns:p14="http://schemas.microsoft.com/office/powerpoint/2010/main" val="235842143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CCEFD07A-6E73-4DF2-9633-E7758C9E7B45}" type="slidenum">
              <a:rPr lang="es-CL"/>
              <a:pPr/>
              <a:t>‹Nº›</a:t>
            </a:fld>
            <a:endParaRPr lang="es-CL"/>
          </a:p>
        </p:txBody>
      </p:sp>
    </p:spTree>
    <p:extLst>
      <p:ext uri="{BB962C8B-B14F-4D97-AF65-F5344CB8AC3E}">
        <p14:creationId xmlns:p14="http://schemas.microsoft.com/office/powerpoint/2010/main" val="186106512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541E225-1953-4AD4-97C5-85E2742CCFDF}" type="slidenum">
              <a:rPr lang="es-CL"/>
              <a:pPr/>
              <a:t>‹Nº›</a:t>
            </a:fld>
            <a:endParaRPr lang="es-CL"/>
          </a:p>
        </p:txBody>
      </p:sp>
    </p:spTree>
    <p:extLst>
      <p:ext uri="{BB962C8B-B14F-4D97-AF65-F5344CB8AC3E}">
        <p14:creationId xmlns:p14="http://schemas.microsoft.com/office/powerpoint/2010/main" val="363094942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883C7263-C048-42A6-A079-1AB14FC961AF}" type="slidenum">
              <a:rPr lang="es-CL"/>
              <a:pPr/>
              <a:t>‹Nº›</a:t>
            </a:fld>
            <a:endParaRPr lang="es-CL"/>
          </a:p>
        </p:txBody>
      </p:sp>
    </p:spTree>
    <p:extLst>
      <p:ext uri="{BB962C8B-B14F-4D97-AF65-F5344CB8AC3E}">
        <p14:creationId xmlns:p14="http://schemas.microsoft.com/office/powerpoint/2010/main" val="380787028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2E0C8D9C-0AE9-4856-BEF2-FA5D61B1C8ED}" type="slidenum">
              <a:rPr lang="es-CL"/>
              <a:pPr/>
              <a:t>‹Nº›</a:t>
            </a:fld>
            <a:endParaRPr lang="es-CL"/>
          </a:p>
        </p:txBody>
      </p:sp>
    </p:spTree>
    <p:extLst>
      <p:ext uri="{BB962C8B-B14F-4D97-AF65-F5344CB8AC3E}">
        <p14:creationId xmlns:p14="http://schemas.microsoft.com/office/powerpoint/2010/main" val="217227840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4225AA73-8763-4CA0-BBF0-FA957BD9A42C}" type="slidenum">
              <a:rPr lang="es-CL"/>
              <a:pPr/>
              <a:t>‹Nº›</a:t>
            </a:fld>
            <a:endParaRPr lang="es-CL"/>
          </a:p>
        </p:txBody>
      </p:sp>
    </p:spTree>
    <p:extLst>
      <p:ext uri="{BB962C8B-B14F-4D97-AF65-F5344CB8AC3E}">
        <p14:creationId xmlns:p14="http://schemas.microsoft.com/office/powerpoint/2010/main" val="400012369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2BC5E2B6-C27C-42CC-A71A-C5751375AF3D}" type="slidenum">
              <a:rPr lang="es-CL"/>
              <a:pPr/>
              <a:t>‹Nº›</a:t>
            </a:fld>
            <a:endParaRPr lang="es-CL"/>
          </a:p>
        </p:txBody>
      </p:sp>
    </p:spTree>
    <p:extLst>
      <p:ext uri="{BB962C8B-B14F-4D97-AF65-F5344CB8AC3E}">
        <p14:creationId xmlns:p14="http://schemas.microsoft.com/office/powerpoint/2010/main" val="50283456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C14B95C1-7A55-424E-BE87-2AD9169E5876}" type="slidenum">
              <a:rPr lang="es-CL"/>
              <a:pPr/>
              <a:t>‹Nº›</a:t>
            </a:fld>
            <a:endParaRPr lang="es-CL"/>
          </a:p>
        </p:txBody>
      </p:sp>
    </p:spTree>
    <p:extLst>
      <p:ext uri="{BB962C8B-B14F-4D97-AF65-F5344CB8AC3E}">
        <p14:creationId xmlns:p14="http://schemas.microsoft.com/office/powerpoint/2010/main" val="3694168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0F769869-CD24-41FD-8802-6FB868345B84}" type="slidenum">
              <a:rPr lang="es-CL"/>
              <a:pPr/>
              <a:t>‹Nº›</a:t>
            </a:fld>
            <a:endParaRPr lang="es-CL"/>
          </a:p>
        </p:txBody>
      </p:sp>
    </p:spTree>
    <p:extLst>
      <p:ext uri="{BB962C8B-B14F-4D97-AF65-F5344CB8AC3E}">
        <p14:creationId xmlns:p14="http://schemas.microsoft.com/office/powerpoint/2010/main" val="119255147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F1EAF322-78F1-4189-96F1-3F1A8AFE9DE1}" type="slidenum">
              <a:rPr lang="es-CL"/>
              <a:pPr/>
              <a:t>‹Nº›</a:t>
            </a:fld>
            <a:endParaRPr lang="es-CL"/>
          </a:p>
        </p:txBody>
      </p:sp>
    </p:spTree>
    <p:extLst>
      <p:ext uri="{BB962C8B-B14F-4D97-AF65-F5344CB8AC3E}">
        <p14:creationId xmlns:p14="http://schemas.microsoft.com/office/powerpoint/2010/main" val="164463545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9C3688CD-74D0-4AD4-A5A4-CCE217A8C1FC}" type="slidenum">
              <a:rPr lang="es-CL"/>
              <a:pPr/>
              <a:t>‹Nº›</a:t>
            </a:fld>
            <a:endParaRPr lang="es-CL"/>
          </a:p>
        </p:txBody>
      </p:sp>
    </p:spTree>
    <p:extLst>
      <p:ext uri="{BB962C8B-B14F-4D97-AF65-F5344CB8AC3E}">
        <p14:creationId xmlns:p14="http://schemas.microsoft.com/office/powerpoint/2010/main" val="350057198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B4ADF774-A33B-4FD9-AC0E-D1743B1EE43B}" type="slidenum">
              <a:rPr lang="es-CL"/>
              <a:pPr/>
              <a:t>‹Nº›</a:t>
            </a:fld>
            <a:endParaRPr lang="es-CL"/>
          </a:p>
        </p:txBody>
      </p:sp>
    </p:spTree>
    <p:extLst>
      <p:ext uri="{BB962C8B-B14F-4D97-AF65-F5344CB8AC3E}">
        <p14:creationId xmlns:p14="http://schemas.microsoft.com/office/powerpoint/2010/main" val="72188736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A776E2ED-A187-47D4-9477-0C7035C1E5A4}" type="slidenum">
              <a:rPr lang="es-CL"/>
              <a:pPr/>
              <a:t>‹Nº›</a:t>
            </a:fld>
            <a:endParaRPr lang="es-CL"/>
          </a:p>
        </p:txBody>
      </p:sp>
    </p:spTree>
    <p:extLst>
      <p:ext uri="{BB962C8B-B14F-4D97-AF65-F5344CB8AC3E}">
        <p14:creationId xmlns:p14="http://schemas.microsoft.com/office/powerpoint/2010/main" val="102578987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A5B85F0E-9824-4C93-8E2E-006D7C9113B0}" type="slidenum">
              <a:rPr lang="es-CL"/>
              <a:pPr/>
              <a:t>‹Nº›</a:t>
            </a:fld>
            <a:endParaRPr lang="es-CL"/>
          </a:p>
        </p:txBody>
      </p:sp>
    </p:spTree>
    <p:extLst>
      <p:ext uri="{BB962C8B-B14F-4D97-AF65-F5344CB8AC3E}">
        <p14:creationId xmlns:p14="http://schemas.microsoft.com/office/powerpoint/2010/main" val="244578249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3EAD841F-B3AB-4FED-9A0C-1A354A7ADA04}" type="slidenum">
              <a:rPr lang="es-CL"/>
              <a:pPr/>
              <a:t>‹Nº›</a:t>
            </a:fld>
            <a:endParaRPr lang="es-CL"/>
          </a:p>
        </p:txBody>
      </p:sp>
    </p:spTree>
    <p:extLst>
      <p:ext uri="{BB962C8B-B14F-4D97-AF65-F5344CB8AC3E}">
        <p14:creationId xmlns:p14="http://schemas.microsoft.com/office/powerpoint/2010/main" val="221545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3F397E52-5016-45D6-8CF1-9676D7D1D3D3}" type="slidenum">
              <a:rPr lang="es-CL"/>
              <a:pPr/>
              <a:t>‹Nº›</a:t>
            </a:fld>
            <a:endParaRPr lang="es-CL"/>
          </a:p>
        </p:txBody>
      </p:sp>
    </p:spTree>
    <p:extLst>
      <p:ext uri="{BB962C8B-B14F-4D97-AF65-F5344CB8AC3E}">
        <p14:creationId xmlns:p14="http://schemas.microsoft.com/office/powerpoint/2010/main" val="102963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B347ACC3-B403-446C-AB03-8A94FDD68C30}" type="slidenum">
              <a:rPr lang="es-CL"/>
              <a:pPr/>
              <a:t>‹Nº›</a:t>
            </a:fld>
            <a:endParaRPr lang="es-CL"/>
          </a:p>
        </p:txBody>
      </p:sp>
    </p:spTree>
    <p:extLst>
      <p:ext uri="{BB962C8B-B14F-4D97-AF65-F5344CB8AC3E}">
        <p14:creationId xmlns:p14="http://schemas.microsoft.com/office/powerpoint/2010/main" val="1026050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3D37E1BF-274C-4672-9322-1F33EFC60CEE}" type="slidenum">
              <a:rPr lang="es-CL"/>
              <a:pPr/>
              <a:t>‹Nº›</a:t>
            </a:fld>
            <a:endParaRPr lang="es-CL"/>
          </a:p>
        </p:txBody>
      </p:sp>
    </p:spTree>
    <p:extLst>
      <p:ext uri="{BB962C8B-B14F-4D97-AF65-F5344CB8AC3E}">
        <p14:creationId xmlns:p14="http://schemas.microsoft.com/office/powerpoint/2010/main" val="3094389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A19C6A0E-4962-4D8F-90ED-03F639F2B999}" type="slidenum">
              <a:rPr lang="es-CL"/>
              <a:pPr/>
              <a:t>‹Nº›</a:t>
            </a:fld>
            <a:endParaRPr lang="es-CL"/>
          </a:p>
        </p:txBody>
      </p:sp>
    </p:spTree>
    <p:extLst>
      <p:ext uri="{BB962C8B-B14F-4D97-AF65-F5344CB8AC3E}">
        <p14:creationId xmlns:p14="http://schemas.microsoft.com/office/powerpoint/2010/main" val="20172628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C2F7FC9B-B372-43F0-87D3-29B7C86BACD4}" type="slidenum">
              <a:rPr lang="es-CL"/>
              <a:pPr/>
              <a:t>‹Nº›</a:t>
            </a:fld>
            <a:endParaRPr lang="es-CL"/>
          </a:p>
        </p:txBody>
      </p:sp>
    </p:spTree>
    <p:extLst>
      <p:ext uri="{BB962C8B-B14F-4D97-AF65-F5344CB8AC3E}">
        <p14:creationId xmlns:p14="http://schemas.microsoft.com/office/powerpoint/2010/main" val="841560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2"/>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875463" y="357188"/>
            <a:ext cx="1527175" cy="7191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27" name="Rectangle 2"/>
          <p:cNvSpPr>
            <a:spLocks noGrp="1" noChangeArrowheads="1"/>
          </p:cNvSpPr>
          <p:nvPr>
            <p:ph type="title"/>
          </p:nvPr>
        </p:nvSpPr>
        <p:spPr bwMode="auto">
          <a:xfrm>
            <a:off x="519113" y="504825"/>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1028"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08B694D5-210D-47F9-A206-A42E4932FCD3}" type="slidenum">
              <a:rPr lang="es-CL"/>
              <a:pPr/>
              <a:t>‹Nº›</a:t>
            </a:fld>
            <a:endParaRPr lang="es-CL"/>
          </a:p>
        </p:txBody>
      </p:sp>
      <p:sp>
        <p:nvSpPr>
          <p:cNvPr id="1032" name="Line 7"/>
          <p:cNvSpPr>
            <a:spLocks noChangeShapeType="1"/>
          </p:cNvSpPr>
          <p:nvPr userDrawn="1"/>
        </p:nvSpPr>
        <p:spPr bwMode="auto">
          <a:xfrm>
            <a:off x="395288" y="33337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sp>
        <p:nvSpPr>
          <p:cNvPr id="1033" name="Line 8"/>
          <p:cNvSpPr>
            <a:spLocks noChangeShapeType="1"/>
          </p:cNvSpPr>
          <p:nvPr userDrawn="1"/>
        </p:nvSpPr>
        <p:spPr bwMode="auto">
          <a:xfrm>
            <a:off x="395288" y="630872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graphicFrame>
        <p:nvGraphicFramePr>
          <p:cNvPr id="1034" name="Object 16"/>
          <p:cNvGraphicFramePr>
            <a:graphicFrameLocks noChangeAspect="1"/>
          </p:cNvGraphicFramePr>
          <p:nvPr userDrawn="1"/>
        </p:nvGraphicFramePr>
        <p:xfrm>
          <a:off x="971550" y="409575"/>
          <a:ext cx="1296988" cy="566738"/>
        </p:xfrm>
        <a:graphic>
          <a:graphicData uri="http://schemas.openxmlformats.org/presentationml/2006/ole">
            <mc:AlternateContent xmlns:mc="http://schemas.openxmlformats.org/markup-compatibility/2006">
              <mc:Choice xmlns:v="urn:schemas-microsoft-com:vml" Requires="v">
                <p:oleObj name="Fotografía de Photo Editor" r:id="rId15" imgW="7000000" imgH="3057143" progId="MSPhotoEd.3">
                  <p:embed/>
                </p:oleObj>
              </mc:Choice>
              <mc:Fallback>
                <p:oleObj name="Fotografía de Photo Editor" r:id="rId15" imgW="7000000" imgH="3057143" progId="MSPhotoEd.3">
                  <p:embed/>
                  <p:pic>
                    <p:nvPicPr>
                      <p:cNvPr id="0" name="Object 1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971550" y="409575"/>
                        <a:ext cx="1296988" cy="566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8296" r:id="rId1"/>
    <p:sldLayoutId id="2147488252" r:id="rId2"/>
    <p:sldLayoutId id="2147488253" r:id="rId3"/>
    <p:sldLayoutId id="2147488254" r:id="rId4"/>
    <p:sldLayoutId id="2147488255" r:id="rId5"/>
    <p:sldLayoutId id="2147488256" r:id="rId6"/>
    <p:sldLayoutId id="2147488257" r:id="rId7"/>
    <p:sldLayoutId id="2147488258" r:id="rId8"/>
    <p:sldLayoutId id="2147488259" r:id="rId9"/>
    <p:sldLayoutId id="2147488260" r:id="rId10"/>
    <p:sldLayoutId id="2147488261" r:id="rId11"/>
    <p:sldLayoutId id="2147488262"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2051"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55300"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5530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55302"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C2641DCD-D89E-40A4-B4BC-B98F5D17A534}" type="slidenum">
              <a:rPr lang="es-CL"/>
              <a:pPr/>
              <a:t>‹Nº›</a:t>
            </a:fld>
            <a:endParaRPr lang="es-CL"/>
          </a:p>
        </p:txBody>
      </p:sp>
    </p:spTree>
  </p:cSld>
  <p:clrMap bg1="lt1" tx1="dk1" bg2="lt2" tx2="dk2" accent1="accent1" accent2="accent2" accent3="accent3" accent4="accent4" accent5="accent5" accent6="accent6" hlink="hlink" folHlink="folHlink"/>
  <p:sldLayoutIdLst>
    <p:sldLayoutId id="2147488263" r:id="rId1"/>
    <p:sldLayoutId id="2147488264" r:id="rId2"/>
    <p:sldLayoutId id="2147488265" r:id="rId3"/>
    <p:sldLayoutId id="2147488266" r:id="rId4"/>
    <p:sldLayoutId id="2147488267" r:id="rId5"/>
    <p:sldLayoutId id="2147488268" r:id="rId6"/>
    <p:sldLayoutId id="2147488269" r:id="rId7"/>
    <p:sldLayoutId id="2147488270" r:id="rId8"/>
    <p:sldLayoutId id="2147488271" r:id="rId9"/>
    <p:sldLayoutId id="2147488272" r:id="rId10"/>
    <p:sldLayoutId id="214748827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3075"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56324"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56325"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56326"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B85B4D3F-2084-4CDC-81CB-136D96867C35}" type="slidenum">
              <a:rPr lang="es-CL"/>
              <a:pPr/>
              <a:t>‹Nº›</a:t>
            </a:fld>
            <a:endParaRPr lang="es-CL"/>
          </a:p>
        </p:txBody>
      </p:sp>
    </p:spTree>
  </p:cSld>
  <p:clrMap bg1="lt1" tx1="dk1" bg2="lt2" tx2="dk2" accent1="accent1" accent2="accent2" accent3="accent3" accent4="accent4" accent5="accent5" accent6="accent6" hlink="hlink" folHlink="folHlink"/>
  <p:sldLayoutIdLst>
    <p:sldLayoutId id="2147488274" r:id="rId1"/>
    <p:sldLayoutId id="2147488275" r:id="rId2"/>
    <p:sldLayoutId id="2147488276" r:id="rId3"/>
    <p:sldLayoutId id="2147488277" r:id="rId4"/>
    <p:sldLayoutId id="2147488278" r:id="rId5"/>
    <p:sldLayoutId id="2147488279" r:id="rId6"/>
    <p:sldLayoutId id="2147488280" r:id="rId7"/>
    <p:sldLayoutId id="2147488281" r:id="rId8"/>
    <p:sldLayoutId id="2147488282" r:id="rId9"/>
    <p:sldLayoutId id="2147488283" r:id="rId10"/>
    <p:sldLayoutId id="214748828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4099"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5734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5734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5735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341581C6-95AA-477C-8D28-C8054F951039}" type="slidenum">
              <a:rPr lang="es-CL"/>
              <a:pPr/>
              <a:t>‹Nº›</a:t>
            </a:fld>
            <a:endParaRPr lang="es-CL"/>
          </a:p>
        </p:txBody>
      </p:sp>
    </p:spTree>
  </p:cSld>
  <p:clrMap bg1="lt1" tx1="dk1" bg2="lt2" tx2="dk2" accent1="accent1" accent2="accent2" accent3="accent3" accent4="accent4" accent5="accent5" accent6="accent6" hlink="hlink" folHlink="folHlink"/>
  <p:sldLayoutIdLst>
    <p:sldLayoutId id="2147488285" r:id="rId1"/>
    <p:sldLayoutId id="2147488286" r:id="rId2"/>
    <p:sldLayoutId id="2147488287" r:id="rId3"/>
    <p:sldLayoutId id="2147488288" r:id="rId4"/>
    <p:sldLayoutId id="2147488289" r:id="rId5"/>
    <p:sldLayoutId id="2147488290" r:id="rId6"/>
    <p:sldLayoutId id="2147488291" r:id="rId7"/>
    <p:sldLayoutId id="2147488292" r:id="rId8"/>
    <p:sldLayoutId id="2147488293" r:id="rId9"/>
    <p:sldLayoutId id="2147488294" r:id="rId10"/>
    <p:sldLayoutId id="214748829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oleObject" Target="../embeddings/oleObject3.bin"/><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269875" y="2693987"/>
            <a:ext cx="8604250" cy="1470025"/>
          </a:xfrm>
        </p:spPr>
        <p:txBody>
          <a:bodyPr/>
          <a:lstStyle/>
          <a:p>
            <a:pPr eaLnBrk="1" hangingPunct="1"/>
            <a:r>
              <a:rPr lang="es-CL" altLang="es-CL" sz="3200" dirty="0"/>
              <a:t>Información sobre APV y APVC </a:t>
            </a:r>
            <a:br>
              <a:rPr lang="es-CL" altLang="es-CL" sz="3200" dirty="0"/>
            </a:br>
            <a:r>
              <a:rPr lang="es-CL" altLang="es-CL" sz="3200" dirty="0"/>
              <a:t>a septiembre 2023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Grp="1" noChangeArrowheads="1"/>
          </p:cNvSpPr>
          <p:nvPr>
            <p:ph type="title"/>
          </p:nvPr>
        </p:nvSpPr>
        <p:spPr>
          <a:xfrm>
            <a:off x="468313" y="1062038"/>
            <a:ext cx="8229600" cy="1143000"/>
          </a:xfrm>
        </p:spPr>
        <p:txBody>
          <a:bodyPr/>
          <a:lstStyle/>
          <a:p>
            <a:pPr eaLnBrk="1" hangingPunct="1"/>
            <a:r>
              <a:rPr lang="es-CL" altLang="es-CL" sz="2800" b="1" dirty="0"/>
              <a:t>Contratos, cuentas y saldo de Ahorro Previsional Voluntario Colectivo por industria</a:t>
            </a:r>
            <a:br>
              <a:rPr lang="es-CL" altLang="es-CL" sz="4000" b="1" dirty="0"/>
            </a:br>
            <a:endParaRPr lang="es-CL" altLang="es-CL" sz="2000" dirty="0"/>
          </a:p>
        </p:txBody>
      </p:sp>
      <p:graphicFrame>
        <p:nvGraphicFramePr>
          <p:cNvPr id="14657" name="Group 321"/>
          <p:cNvGraphicFramePr>
            <a:graphicFrameLocks noGrp="1"/>
          </p:cNvGraphicFramePr>
          <p:nvPr>
            <p:ph idx="1"/>
            <p:extLst>
              <p:ext uri="{D42A27DB-BD31-4B8C-83A1-F6EECF244321}">
                <p14:modId xmlns:p14="http://schemas.microsoft.com/office/powerpoint/2010/main" val="2305238654"/>
              </p:ext>
            </p:extLst>
          </p:nvPr>
        </p:nvGraphicFramePr>
        <p:xfrm>
          <a:off x="254565" y="1916831"/>
          <a:ext cx="8585201" cy="3524352"/>
        </p:xfrm>
        <a:graphic>
          <a:graphicData uri="http://schemas.openxmlformats.org/drawingml/2006/table">
            <a:tbl>
              <a:tblPr/>
              <a:tblGrid>
                <a:gridCol w="2088018">
                  <a:extLst>
                    <a:ext uri="{9D8B030D-6E8A-4147-A177-3AD203B41FA5}">
                      <a16:colId xmlns:a16="http://schemas.microsoft.com/office/drawing/2014/main" val="20000"/>
                    </a:ext>
                  </a:extLst>
                </a:gridCol>
                <a:gridCol w="1368223">
                  <a:extLst>
                    <a:ext uri="{9D8B030D-6E8A-4147-A177-3AD203B41FA5}">
                      <a16:colId xmlns:a16="http://schemas.microsoft.com/office/drawing/2014/main" val="20001"/>
                    </a:ext>
                  </a:extLst>
                </a:gridCol>
                <a:gridCol w="1224200">
                  <a:extLst>
                    <a:ext uri="{9D8B030D-6E8A-4147-A177-3AD203B41FA5}">
                      <a16:colId xmlns:a16="http://schemas.microsoft.com/office/drawing/2014/main" val="20002"/>
                    </a:ext>
                  </a:extLst>
                </a:gridCol>
                <a:gridCol w="1340791">
                  <a:extLst>
                    <a:ext uri="{9D8B030D-6E8A-4147-A177-3AD203B41FA5}">
                      <a16:colId xmlns:a16="http://schemas.microsoft.com/office/drawing/2014/main" val="20003"/>
                    </a:ext>
                  </a:extLst>
                </a:gridCol>
                <a:gridCol w="1340535">
                  <a:extLst>
                    <a:ext uri="{9D8B030D-6E8A-4147-A177-3AD203B41FA5}">
                      <a16:colId xmlns:a16="http://schemas.microsoft.com/office/drawing/2014/main" val="20004"/>
                    </a:ext>
                  </a:extLst>
                </a:gridCol>
                <a:gridCol w="1223434">
                  <a:extLst>
                    <a:ext uri="{9D8B030D-6E8A-4147-A177-3AD203B41FA5}">
                      <a16:colId xmlns:a16="http://schemas.microsoft.com/office/drawing/2014/main" val="20005"/>
                    </a:ext>
                  </a:extLst>
                </a:gridCol>
              </a:tblGrid>
              <a:tr h="616685">
                <a:tc row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89999" marR="89999" marT="46787" marB="4678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TlToBr>
                      <a:noFill/>
                    </a:lnTlToBr>
                    <a:lnBlToTr>
                      <a:noFill/>
                    </a:lnBlToTr>
                    <a:solidFill>
                      <a:srgbClr val="EAEAEA"/>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Arial" charset="0"/>
                        </a:rPr>
                        <a:t>Número de contratos de APVC</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sep. ’23</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Arial" charset="0"/>
                        </a:rPr>
                        <a:t>Número de cuentas de APVC</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sep. ’23</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Saldo total en M$</a:t>
                      </a: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tc hMerge="1">
                  <a:txBody>
                    <a:bodyPr/>
                    <a:lstStyle/>
                    <a:p>
                      <a:endParaRPr lang="es-CL"/>
                    </a:p>
                  </a:txBody>
                  <a:tcPr/>
                </a:tc>
                <a:extLst>
                  <a:ext uri="{0D108BD9-81ED-4DB2-BD59-A6C34878D82A}">
                    <a16:rowId xmlns:a16="http://schemas.microsoft.com/office/drawing/2014/main" val="10000"/>
                  </a:ext>
                </a:extLst>
              </a:tr>
              <a:tr h="1480043">
                <a:tc vMerge="1">
                  <a:txBody>
                    <a:bodyPr/>
                    <a:lstStyle/>
                    <a:p>
                      <a:endParaRPr lang="es-CL" dirty="0"/>
                    </a:p>
                  </a:txBody>
                  <a:tcPr/>
                </a:tc>
                <a:tc vMerge="1">
                  <a:txBody>
                    <a:bodyPr/>
                    <a:lstStyle/>
                    <a:p>
                      <a:endParaRPr lang="es-CL"/>
                    </a:p>
                  </a:txBody>
                  <a:tcPr/>
                </a:tc>
                <a:tc vMerge="1">
                  <a:txBody>
                    <a:bodyPr/>
                    <a:lstStyle/>
                    <a:p>
                      <a:endParaRPr lang="es-CL"/>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Empleador</a:t>
                      </a: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Trabajador</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Letra a)</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Trabajador</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Letra b)</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1"/>
                  </a:ext>
                </a:extLst>
              </a:tr>
              <a:tr h="806521">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986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585.781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749.703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dirty="0">
                          <a:solidFill>
                            <a:srgbClr val="000000"/>
                          </a:solidFill>
                          <a:effectLst/>
                          <a:latin typeface="Calibri" panose="020F0502020204030204" pitchFamily="34" charset="0"/>
                        </a:rPr>
                        <a:t>970.398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62110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14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986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a:solidFill>
                            <a:srgbClr val="000000"/>
                          </a:solidFill>
                          <a:effectLst/>
                          <a:latin typeface="Calibri" panose="020F0502020204030204" pitchFamily="34" charset="0"/>
                        </a:rPr>
                        <a:t>585.781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749.703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dirty="0">
                          <a:solidFill>
                            <a:srgbClr val="000000"/>
                          </a:solidFill>
                          <a:effectLst/>
                          <a:latin typeface="Calibri" panose="020F0502020204030204" pitchFamily="34" charset="0"/>
                        </a:rPr>
                        <a:t>970.398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8"/>
                  </a:ext>
                </a:extLst>
              </a:tr>
            </a:tbl>
          </a:graphicData>
        </a:graphic>
      </p:graphicFrame>
      <p:sp>
        <p:nvSpPr>
          <p:cNvPr id="5" name="CuadroTexto 4">
            <a:extLst>
              <a:ext uri="{FF2B5EF4-FFF2-40B4-BE49-F238E27FC236}">
                <a16:creationId xmlns:a16="http://schemas.microsoft.com/office/drawing/2014/main" id="{1EFB7279-23DF-2ABE-F7A0-94312B01B41C}"/>
              </a:ext>
            </a:extLst>
          </p:cNvPr>
          <p:cNvSpPr txBox="1"/>
          <p:nvPr/>
        </p:nvSpPr>
        <p:spPr>
          <a:xfrm>
            <a:off x="254565" y="5441185"/>
            <a:ext cx="8607426" cy="246221"/>
          </a:xfrm>
          <a:prstGeom prst="rect">
            <a:avLst/>
          </a:prstGeom>
          <a:noFill/>
        </p:spPr>
        <p:txBody>
          <a:bodyPr wrap="square">
            <a:spAutoFit/>
          </a:bodyPr>
          <a:lstStyle/>
          <a:p>
            <a:r>
              <a:rPr lang="es-CL" sz="1000" dirty="0">
                <a:latin typeface="Calibri" panose="020F0502020204030204" pitchFamily="34" charset="0"/>
              </a:rPr>
              <a:t>(1) En la actualidad, solamente las AFP registran información sobre APVC</a:t>
            </a:r>
            <a:r>
              <a:rPr lang="es-CL" sz="1000" dirty="0"/>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Grp="1" noChangeArrowheads="1"/>
          </p:cNvSpPr>
          <p:nvPr>
            <p:ph type="title"/>
          </p:nvPr>
        </p:nvSpPr>
        <p:spPr>
          <a:xfrm>
            <a:off x="457200" y="1427163"/>
            <a:ext cx="8229600" cy="1143000"/>
          </a:xfrm>
        </p:spPr>
        <p:txBody>
          <a:bodyPr/>
          <a:lstStyle/>
          <a:p>
            <a:pPr eaLnBrk="1" hangingPunct="1"/>
            <a:r>
              <a:rPr lang="es-CL" altLang="es-CL" sz="3200" b="1"/>
              <a:t>Información Complementaria</a:t>
            </a:r>
          </a:p>
        </p:txBody>
      </p:sp>
      <p:sp>
        <p:nvSpPr>
          <p:cNvPr id="21507" name="Rectangle 6"/>
          <p:cNvSpPr>
            <a:spLocks noGrp="1" noChangeArrowheads="1"/>
          </p:cNvSpPr>
          <p:nvPr>
            <p:ph type="body" idx="1"/>
          </p:nvPr>
        </p:nvSpPr>
        <p:spPr>
          <a:xfrm>
            <a:off x="468313" y="2708275"/>
            <a:ext cx="8351837" cy="1296988"/>
          </a:xfrm>
        </p:spPr>
        <p:txBody>
          <a:bodyPr/>
          <a:lstStyle/>
          <a:p>
            <a:pPr eaLnBrk="1" hangingPunct="1"/>
            <a:r>
              <a:rPr lang="es-CL" altLang="es-CL" sz="2400" dirty="0"/>
              <a:t>Para acceder a estadísticas adicionales, utilice el archivo </a:t>
            </a:r>
            <a:r>
              <a:rPr lang="es-CL" altLang="es-CL" sz="2400" dirty="0" err="1"/>
              <a:t>excel</a:t>
            </a:r>
            <a:r>
              <a:rPr lang="es-CL" altLang="es-CL" sz="2400" dirty="0"/>
              <a:t> que acompaña esta presentación.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1484313"/>
            <a:ext cx="8229600" cy="777875"/>
          </a:xfrm>
        </p:spPr>
        <p:txBody>
          <a:bodyPr/>
          <a:lstStyle/>
          <a:p>
            <a:pPr eaLnBrk="1" hangingPunct="1">
              <a:defRPr/>
            </a:pPr>
            <a:r>
              <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t>Objetivo</a:t>
            </a:r>
            <a:br>
              <a:rPr lang="es-ES"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br>
            <a:endPar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endParaRPr>
          </a:p>
        </p:txBody>
      </p:sp>
      <p:sp>
        <p:nvSpPr>
          <p:cNvPr id="10243" name="Rectangle 3"/>
          <p:cNvSpPr>
            <a:spLocks noGrp="1" noChangeArrowheads="1"/>
          </p:cNvSpPr>
          <p:nvPr>
            <p:ph type="body" idx="1"/>
          </p:nvPr>
        </p:nvSpPr>
        <p:spPr>
          <a:xfrm>
            <a:off x="827088" y="2349500"/>
            <a:ext cx="7705725" cy="3743325"/>
          </a:xfrm>
        </p:spPr>
        <p:txBody>
          <a:bodyPr/>
          <a:lstStyle/>
          <a:p>
            <a:pPr algn="just" eaLnBrk="1" hangingPunct="1">
              <a:lnSpc>
                <a:spcPct val="90000"/>
              </a:lnSpc>
            </a:pPr>
            <a:r>
              <a:rPr lang="es-CL" altLang="es-CL" sz="2400" dirty="0">
                <a:latin typeface="Calibri" panose="020F0502020204030204" pitchFamily="34" charset="0"/>
                <a:cs typeface="Calibri" panose="020F0502020204030204" pitchFamily="34" charset="0"/>
              </a:rPr>
              <a:t>Este informe es una publicación conjunta de las Superintendencias de Pensiones (</a:t>
            </a:r>
            <a:r>
              <a:rPr lang="es-CL" altLang="es-CL" sz="2400">
                <a:latin typeface="Calibri" panose="020F0502020204030204" pitchFamily="34" charset="0"/>
                <a:cs typeface="Calibri" panose="020F0502020204030204" pitchFamily="34" charset="0"/>
              </a:rPr>
              <a:t>SP) y  </a:t>
            </a:r>
            <a:r>
              <a:rPr lang="es-CL" altLang="es-CL" sz="2400" dirty="0">
                <a:latin typeface="Calibri" panose="020F0502020204030204" pitchFamily="34" charset="0"/>
                <a:cs typeface="Calibri" panose="020F0502020204030204" pitchFamily="34" charset="0"/>
              </a:rPr>
              <a:t>la Comisión para el Mercado Financiero (CMF).</a:t>
            </a:r>
          </a:p>
          <a:p>
            <a:pPr algn="just" eaLnBrk="1" hangingPunct="1">
              <a:lnSpc>
                <a:spcPct val="90000"/>
              </a:lnSpc>
              <a:buFontTx/>
              <a:buNone/>
            </a:pPr>
            <a:endParaRPr lang="es-CL" altLang="es-CL" sz="2400" dirty="0">
              <a:latin typeface="Calibri" panose="020F0502020204030204" pitchFamily="34" charset="0"/>
              <a:cs typeface="Calibri" panose="020F0502020204030204" pitchFamily="34" charset="0"/>
            </a:endParaRPr>
          </a:p>
          <a:p>
            <a:pPr algn="just" eaLnBrk="1" hangingPunct="1">
              <a:lnSpc>
                <a:spcPct val="90000"/>
              </a:lnSpc>
            </a:pPr>
            <a:r>
              <a:rPr lang="es-CL" altLang="es-CL" sz="2400" dirty="0">
                <a:latin typeface="Calibri" panose="020F0502020204030204" pitchFamily="34" charset="0"/>
                <a:cs typeface="Calibri" panose="020F0502020204030204" pitchFamily="34" charset="0"/>
              </a:rPr>
              <a:t>Su objetivo es dar a conocer la evolución del Ahorro Previsional Voluntario (APV) y Ahorro Previsional Voluntario Colectivo (APVC) en las distintas instituciones autorizadas para ofrecerlo.</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27328" y="1052736"/>
            <a:ext cx="8229600" cy="1143000"/>
          </a:xfrm>
        </p:spPr>
        <p:txBody>
          <a:bodyPr/>
          <a:lstStyle/>
          <a:p>
            <a:pPr eaLnBrk="1" hangingPunct="1">
              <a:defRPr/>
            </a:pPr>
            <a:r>
              <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t>Antecedentes</a:t>
            </a:r>
            <a:br>
              <a:rPr lang="es-ES" dirty="0">
                <a:solidFill>
                  <a:schemeClr val="tx1"/>
                </a:solidFill>
                <a:effectLst>
                  <a:outerShdw blurRad="38100" dist="38100" dir="2700000" algn="tl">
                    <a:srgbClr val="C0C0C0"/>
                  </a:outerShdw>
                </a:effectLst>
              </a:rPr>
            </a:br>
            <a:endParaRPr lang="es-CL" dirty="0">
              <a:solidFill>
                <a:schemeClr val="tx1"/>
              </a:solidFill>
              <a:effectLst>
                <a:outerShdw blurRad="38100" dist="38100" dir="2700000" algn="tl">
                  <a:srgbClr val="C0C0C0"/>
                </a:outerShdw>
              </a:effectLst>
            </a:endParaRPr>
          </a:p>
        </p:txBody>
      </p:sp>
      <p:sp>
        <p:nvSpPr>
          <p:cNvPr id="11267" name="Rectangle 3"/>
          <p:cNvSpPr>
            <a:spLocks noGrp="1" noChangeArrowheads="1"/>
          </p:cNvSpPr>
          <p:nvPr>
            <p:ph type="body" idx="1"/>
          </p:nvPr>
        </p:nvSpPr>
        <p:spPr>
          <a:xfrm>
            <a:off x="429600" y="1713062"/>
            <a:ext cx="8227328" cy="4681538"/>
          </a:xfrm>
        </p:spPr>
        <p:txBody>
          <a:bodyPr/>
          <a:lstStyle/>
          <a:p>
            <a:pPr marL="358775" indent="-347663" algn="just" eaLnBrk="1" hangingPunct="1">
              <a:lnSpc>
                <a:spcPct val="90000"/>
              </a:lnSpc>
            </a:pPr>
            <a:r>
              <a:rPr lang="es-CL" altLang="es-CL" sz="2400" dirty="0">
                <a:latin typeface="Calibri" panose="020F0502020204030204" pitchFamily="34" charset="0"/>
                <a:cs typeface="Calibri" panose="020F0502020204030204" pitchFamily="34" charset="0"/>
              </a:rPr>
              <a:t>El 1° de marzo de 2002 entró en vigencia la nueva normativa que creó el APV. Su objetivo es mejorar el monto de las pensiones futuras e incrementar el ahorro nacional. Esta normativa contempla lo siguiente: </a:t>
            </a:r>
          </a:p>
          <a:p>
            <a:pPr marL="536575" indent="-536575" algn="just" eaLnBrk="1" hangingPunct="1">
              <a:lnSpc>
                <a:spcPct val="40000"/>
              </a:lnSpc>
            </a:pPr>
            <a:endParaRPr lang="es-CL" altLang="es-CL" sz="2400" dirty="0">
              <a:latin typeface="Calibri" panose="020F0502020204030204" pitchFamily="34" charset="0"/>
              <a:cs typeface="Calibri" panose="020F0502020204030204" pitchFamily="34" charset="0"/>
            </a:endParaRPr>
          </a:p>
          <a:p>
            <a:pPr marL="631825" lvl="1" indent="-273050" algn="just" eaLnBrk="1" hangingPunct="1">
              <a:lnSpc>
                <a:spcPct val="90000"/>
              </a:lnSpc>
              <a:buFontTx/>
              <a:buAutoNum type="arabicPeriod"/>
            </a:pPr>
            <a:r>
              <a:rPr lang="es-CL" altLang="es-CL" sz="2400" dirty="0">
                <a:latin typeface="Calibri" panose="020F0502020204030204" pitchFamily="34" charset="0"/>
                <a:cs typeface="Calibri" panose="020F0502020204030204" pitchFamily="34" charset="0"/>
              </a:rPr>
              <a:t>Autorización para que las cotizaciones libremente enteradas por un trabajador a través de este producto, puedan retirarse en cualquier momento de su vida laboral, bajo las condiciones tributarias que la Ley señala.</a:t>
            </a:r>
          </a:p>
          <a:p>
            <a:pPr marL="631825" lvl="1" indent="-273050" algn="just" eaLnBrk="1" hangingPunct="1">
              <a:lnSpc>
                <a:spcPct val="50000"/>
              </a:lnSpc>
              <a:buFontTx/>
              <a:buAutoNum type="arabicPeriod"/>
            </a:pPr>
            <a:endParaRPr lang="es-CL" altLang="es-CL" sz="2400" dirty="0">
              <a:latin typeface="Calibri" panose="020F0502020204030204" pitchFamily="34" charset="0"/>
              <a:cs typeface="Calibri" panose="020F0502020204030204" pitchFamily="34" charset="0"/>
            </a:endParaRPr>
          </a:p>
          <a:p>
            <a:pPr marL="631825" lvl="1" indent="-273050" algn="just" eaLnBrk="1" hangingPunct="1">
              <a:lnSpc>
                <a:spcPct val="90000"/>
              </a:lnSpc>
              <a:buFontTx/>
              <a:buAutoNum type="arabicPeriod"/>
            </a:pPr>
            <a:r>
              <a:rPr lang="es-CL" altLang="es-CL" sz="2400" dirty="0">
                <a:latin typeface="Calibri" panose="020F0502020204030204" pitchFamily="34" charset="0"/>
                <a:cs typeface="Calibri" panose="020F0502020204030204" pitchFamily="34" charset="0"/>
              </a:rPr>
              <a:t>Incremento del monto máximo de ahorro voluntario que goza de incentivos tributarios, desde 48 a 50 UF mensuales.</a:t>
            </a:r>
          </a:p>
          <a:p>
            <a:pPr marL="990600" lvl="1" indent="-533400" algn="just" eaLnBrk="1" hangingPunct="1">
              <a:lnSpc>
                <a:spcPct val="50000"/>
              </a:lnSpc>
              <a:buFontTx/>
              <a:buAutoNum type="arabicPeriod"/>
            </a:pPr>
            <a:endParaRPr lang="es-CL" altLang="es-CL"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384969" y="548680"/>
            <a:ext cx="8229600" cy="1143000"/>
          </a:xfrm>
        </p:spPr>
        <p:txBody>
          <a:bodyPr/>
          <a:lstStyle/>
          <a:p>
            <a:pPr eaLnBrk="1" hangingPunct="1">
              <a:defRPr/>
            </a:pPr>
            <a:r>
              <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t>Antecedentes</a:t>
            </a:r>
            <a:br>
              <a:rPr lang="es-ES"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br>
            <a:endParaRPr lang="es-CL" sz="2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endParaRPr>
          </a:p>
        </p:txBody>
      </p:sp>
      <p:sp>
        <p:nvSpPr>
          <p:cNvPr id="9219" name="Rectangle 3"/>
          <p:cNvSpPr>
            <a:spLocks noGrp="1" noChangeArrowheads="1"/>
          </p:cNvSpPr>
          <p:nvPr>
            <p:ph type="body" idx="1"/>
          </p:nvPr>
        </p:nvSpPr>
        <p:spPr>
          <a:xfrm>
            <a:off x="384969" y="1556792"/>
            <a:ext cx="8507510" cy="4680520"/>
          </a:xfrm>
        </p:spPr>
        <p:txBody>
          <a:bodyPr/>
          <a:lstStyle/>
          <a:p>
            <a:pPr marL="536575" lvl="1" indent="-273050" algn="just" eaLnBrk="1" hangingPunct="1">
              <a:lnSpc>
                <a:spcPct val="90000"/>
              </a:lnSpc>
              <a:buFontTx/>
              <a:buAutoNum type="arabicPeriod" startAt="3"/>
              <a:defRPr/>
            </a:pPr>
            <a:r>
              <a:rPr lang="es-CL" sz="2300" dirty="0">
                <a:latin typeface="Calibri" panose="020F0502020204030204" pitchFamily="34" charset="0"/>
                <a:cs typeface="Calibri" panose="020F0502020204030204" pitchFamily="34" charset="0"/>
              </a:rPr>
              <a:t>Ampliación del beneficio tributario a trabajadores independientes e imponentes del Instituto de Previsión Social (IPS). </a:t>
            </a:r>
          </a:p>
          <a:p>
            <a:pPr marL="914400" lvl="1" indent="-457200" algn="just" eaLnBrk="1" hangingPunct="1">
              <a:lnSpc>
                <a:spcPct val="50000"/>
              </a:lnSpc>
              <a:buFontTx/>
              <a:buAutoNum type="arabicPeriod" startAt="3"/>
              <a:defRPr/>
            </a:pPr>
            <a:endParaRPr lang="es-CL" sz="1200" dirty="0">
              <a:latin typeface="Calibri" panose="020F0502020204030204" pitchFamily="34" charset="0"/>
              <a:cs typeface="Calibri" panose="020F0502020204030204" pitchFamily="34" charset="0"/>
            </a:endParaRPr>
          </a:p>
          <a:p>
            <a:pPr marL="536575" lvl="1" indent="-273050" algn="just" eaLnBrk="1" hangingPunct="1">
              <a:lnSpc>
                <a:spcPct val="90000"/>
              </a:lnSpc>
              <a:buFontTx/>
              <a:buAutoNum type="arabicPeriod" startAt="3"/>
              <a:defRPr/>
            </a:pPr>
            <a:r>
              <a:rPr lang="es-CL" sz="2300" dirty="0">
                <a:latin typeface="Calibri" panose="020F0502020204030204" pitchFamily="34" charset="0"/>
                <a:cs typeface="Calibri" panose="020F0502020204030204" pitchFamily="34" charset="0"/>
              </a:rPr>
              <a:t>Autorización para que el APV - que con anterioridad a la Ley N° 19.768 sólo podía ser ofrecido por las Administradoras de Fondos de Pensiones- se pueda contratar también en las Administradoras de Fondos de Inversión, de Fondos para la Vivienda, Compañías de Seguros de Vida, Bancos, Intermediarios de Valores y otras entidades que autorice la CMF, tales como las Administradoras Generales de Fondos.</a:t>
            </a:r>
          </a:p>
          <a:p>
            <a:pPr marL="457200" lvl="1" indent="0" algn="just" eaLnBrk="1" hangingPunct="1">
              <a:lnSpc>
                <a:spcPct val="90000"/>
              </a:lnSpc>
              <a:buFontTx/>
              <a:buNone/>
              <a:defRPr/>
            </a:pPr>
            <a:r>
              <a:rPr lang="es-CL" sz="2300" dirty="0">
                <a:latin typeface="Calibri" panose="020F0502020204030204" pitchFamily="34" charset="0"/>
                <a:cs typeface="Calibri" panose="020F0502020204030204" pitchFamily="34" charset="0"/>
              </a:rPr>
              <a:t>Desde octubre de 2008 se incorpora nuevo régimen tributario para los aportes de ahorro previsional voluntario (artículo 20L, letra a) del D.L. 3.500, de 1980) y el ahorro previsional voluntario colectivo (APVC).</a:t>
            </a:r>
          </a:p>
          <a:p>
            <a:pPr marL="457200" lvl="1" indent="0" algn="just" eaLnBrk="1" hangingPunct="1">
              <a:lnSpc>
                <a:spcPct val="90000"/>
              </a:lnSpc>
              <a:buFontTx/>
              <a:buNone/>
              <a:defRPr/>
            </a:pPr>
            <a:endParaRPr lang="es-CL"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Grp="1" noChangeArrowheads="1"/>
          </p:cNvSpPr>
          <p:nvPr>
            <p:ph type="title"/>
          </p:nvPr>
        </p:nvSpPr>
        <p:spPr>
          <a:xfrm>
            <a:off x="323849" y="692696"/>
            <a:ext cx="8496300" cy="1143000"/>
          </a:xfrm>
        </p:spPr>
        <p:txBody>
          <a:bodyPr/>
          <a:lstStyle/>
          <a:p>
            <a:pPr eaLnBrk="1" hangingPunct="1"/>
            <a:r>
              <a:rPr lang="es-CL" altLang="es-CL" sz="2800" b="1" dirty="0">
                <a:latin typeface="Calibri" panose="020F0502020204030204" pitchFamily="34" charset="0"/>
                <a:cs typeface="Calibri" panose="020F0502020204030204" pitchFamily="34" charset="0"/>
              </a:rPr>
              <a:t>Monto total acumulado </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de Ahorro Previsional Voluntario (APV) por Industria</a:t>
            </a:r>
            <a:r>
              <a:rPr lang="es-CL" altLang="es-CL" sz="2000" b="1" baseline="30000" dirty="0">
                <a:latin typeface="Calibri" panose="020F0502020204030204" pitchFamily="34" charset="0"/>
                <a:cs typeface="Calibri" panose="020F0502020204030204" pitchFamily="34" charset="0"/>
              </a:rPr>
              <a:t>1</a:t>
            </a:r>
            <a:endParaRPr lang="es-CL" altLang="es-CL" sz="2000" baseline="30000" dirty="0">
              <a:latin typeface="Calibri" panose="020F0502020204030204" pitchFamily="34" charset="0"/>
              <a:cs typeface="Calibri" panose="020F0502020204030204" pitchFamily="34" charset="0"/>
            </a:endParaRPr>
          </a:p>
        </p:txBody>
      </p:sp>
      <p:graphicFrame>
        <p:nvGraphicFramePr>
          <p:cNvPr id="12901" name="Group 613"/>
          <p:cNvGraphicFramePr>
            <a:graphicFrameLocks noGrp="1"/>
          </p:cNvGraphicFramePr>
          <p:nvPr>
            <p:ph idx="1"/>
            <p:extLst>
              <p:ext uri="{D42A27DB-BD31-4B8C-83A1-F6EECF244321}">
                <p14:modId xmlns:p14="http://schemas.microsoft.com/office/powerpoint/2010/main" val="703860947"/>
              </p:ext>
            </p:extLst>
          </p:nvPr>
        </p:nvGraphicFramePr>
        <p:xfrm>
          <a:off x="319297" y="1835696"/>
          <a:ext cx="8319300" cy="4052670"/>
        </p:xfrm>
        <a:graphic>
          <a:graphicData uri="http://schemas.openxmlformats.org/drawingml/2006/table">
            <a:tbl>
              <a:tblPr/>
              <a:tblGrid>
                <a:gridCol w="1903531">
                  <a:extLst>
                    <a:ext uri="{9D8B030D-6E8A-4147-A177-3AD203B41FA5}">
                      <a16:colId xmlns:a16="http://schemas.microsoft.com/office/drawing/2014/main" val="20000"/>
                    </a:ext>
                  </a:extLst>
                </a:gridCol>
                <a:gridCol w="981020">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gridCol w="1180440">
                  <a:extLst>
                    <a:ext uri="{9D8B030D-6E8A-4147-A177-3AD203B41FA5}">
                      <a16:colId xmlns:a16="http://schemas.microsoft.com/office/drawing/2014/main" val="20003"/>
                    </a:ext>
                  </a:extLst>
                </a:gridCol>
                <a:gridCol w="1051808">
                  <a:extLst>
                    <a:ext uri="{9D8B030D-6E8A-4147-A177-3AD203B41FA5}">
                      <a16:colId xmlns:a16="http://schemas.microsoft.com/office/drawing/2014/main" val="20004"/>
                    </a:ext>
                  </a:extLst>
                </a:gridCol>
                <a:gridCol w="1008112">
                  <a:extLst>
                    <a:ext uri="{9D8B030D-6E8A-4147-A177-3AD203B41FA5}">
                      <a16:colId xmlns:a16="http://schemas.microsoft.com/office/drawing/2014/main" val="20005"/>
                    </a:ext>
                  </a:extLst>
                </a:gridCol>
                <a:gridCol w="1186277">
                  <a:extLst>
                    <a:ext uri="{9D8B030D-6E8A-4147-A177-3AD203B41FA5}">
                      <a16:colId xmlns:a16="http://schemas.microsoft.com/office/drawing/2014/main" val="20006"/>
                    </a:ext>
                  </a:extLst>
                </a:gridCol>
              </a:tblGrid>
              <a:tr h="581445">
                <a:tc row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Saldo acumulado sep.’22 ( MM$)</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Saldo acumulado sep.’23  </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MM$)</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0"/>
                  </a:ext>
                </a:extLst>
              </a:tr>
              <a:tr h="520468">
                <a:tc vMerge="1">
                  <a:txBody>
                    <a:bodyPr/>
                    <a:lstStyle/>
                    <a:p>
                      <a:endParaRPr lang="es-CL"/>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b)</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vMerge="1">
                  <a:txBody>
                    <a:bodyPr/>
                    <a:lstStyle/>
                    <a:p>
                      <a:endParaRPr lang="es-CL"/>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b)</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vMerge="1">
                  <a:txBody>
                    <a:bodyPr/>
                    <a:lstStyle/>
                    <a:p>
                      <a:endParaRPr lang="es-CL"/>
                    </a:p>
                  </a:txBody>
                  <a:tcPr/>
                </a:tc>
                <a:extLst>
                  <a:ext uri="{0D108BD9-81ED-4DB2-BD59-A6C34878D82A}">
                    <a16:rowId xmlns:a16="http://schemas.microsoft.com/office/drawing/2014/main" val="10001"/>
                  </a:ext>
                </a:extLst>
              </a:tr>
              <a:tr h="27536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667.630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3.806.370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47,6%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0" i="0" u="none" strike="noStrike">
                          <a:solidFill>
                            <a:srgbClr val="000000"/>
                          </a:solidFill>
                          <a:effectLst/>
                          <a:latin typeface="Calibri" panose="020F0502020204030204" pitchFamily="34" charset="0"/>
                        </a:rPr>
                        <a:t>636.917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3.884.998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44,8%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1.210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0" i="0" u="none" strike="noStrike">
                          <a:solidFill>
                            <a:srgbClr val="000000"/>
                          </a:solidFill>
                          <a:effectLst/>
                          <a:latin typeface="Calibri" panose="020F0502020204030204" pitchFamily="34" charset="0"/>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965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748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497.077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1.691.442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23,3%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0" i="0" u="none" strike="noStrike">
                          <a:solidFill>
                            <a:srgbClr val="000000"/>
                          </a:solidFill>
                          <a:effectLst/>
                          <a:latin typeface="Calibri" panose="020F0502020204030204" pitchFamily="34" charset="0"/>
                        </a:rPr>
                        <a:t>521.925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1.837.757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23,4%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de Inversión</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329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2.432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0" i="0" u="none" strike="noStrike">
                          <a:solidFill>
                            <a:srgbClr val="000000"/>
                          </a:solidFill>
                          <a:effectLst/>
                          <a:latin typeface="Calibri" panose="020F0502020204030204" pitchFamily="34" charset="0"/>
                        </a:rPr>
                        <a:t>39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1.227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364.720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1.169.762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16,3%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0" i="0" u="none" strike="noStrike">
                          <a:solidFill>
                            <a:srgbClr val="000000"/>
                          </a:solidFill>
                          <a:effectLst/>
                          <a:latin typeface="Calibri" panose="020F0502020204030204" pitchFamily="34" charset="0"/>
                        </a:rPr>
                        <a:t>382.263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1.243.268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16,1%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2046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Corredores de Bolsa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61.342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1.088.676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12,2%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0" i="0" u="none" strike="noStrike">
                          <a:solidFill>
                            <a:srgbClr val="000000"/>
                          </a:solidFill>
                          <a:effectLst/>
                          <a:latin typeface="Calibri" panose="020F0502020204030204" pitchFamily="34" charset="0"/>
                        </a:rPr>
                        <a:t>66.792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1.461.883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15,1%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kern="1200" cap="none" normalizeH="0" baseline="0" dirty="0">
                          <a:ln>
                            <a:noFill/>
                          </a:ln>
                          <a:solidFill>
                            <a:schemeClr val="tx1"/>
                          </a:solidFill>
                          <a:effectLst/>
                          <a:latin typeface="Calibri" panose="020F0502020204030204" pitchFamily="34" charset="0"/>
                          <a:ea typeface="+mn-ea"/>
                          <a:cs typeface="Calibri" panose="020F0502020204030204" pitchFamily="34" charset="0"/>
                        </a:rPr>
                        <a:t>Administradoras Generales de Fondos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668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53.319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0,6%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0" i="0" u="none" strike="noStrike">
                          <a:solidFill>
                            <a:srgbClr val="000000"/>
                          </a:solidFill>
                          <a:effectLst/>
                          <a:latin typeface="Calibri" panose="020F0502020204030204" pitchFamily="34" charset="0"/>
                        </a:rPr>
                        <a:t>1.553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55.998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0,6%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9586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1" i="0" u="none" strike="noStrike">
                          <a:solidFill>
                            <a:srgbClr val="000000"/>
                          </a:solidFill>
                          <a:effectLst/>
                          <a:latin typeface="Calibri" panose="020F0502020204030204" pitchFamily="34" charset="0"/>
                        </a:rPr>
                        <a:t>1.591.767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1" i="0" u="none" strike="noStrike">
                          <a:solidFill>
                            <a:srgbClr val="000000"/>
                          </a:solidFill>
                          <a:effectLst/>
                          <a:latin typeface="Calibri" panose="020F0502020204030204" pitchFamily="34" charset="0"/>
                        </a:rPr>
                        <a:t>7.813.211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1" i="0" u="none" strike="noStrike">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1" i="0" u="none" strike="noStrike">
                          <a:solidFill>
                            <a:srgbClr val="000000"/>
                          </a:solidFill>
                          <a:effectLst/>
                          <a:latin typeface="Calibri" panose="020F0502020204030204" pitchFamily="34" charset="0"/>
                        </a:rPr>
                        <a:t>1.609.489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1" i="0" u="none" strike="noStrike">
                          <a:solidFill>
                            <a:srgbClr val="000000"/>
                          </a:solidFill>
                          <a:effectLst/>
                          <a:latin typeface="Calibri" panose="020F0502020204030204" pitchFamily="34" charset="0"/>
                        </a:rPr>
                        <a:t>8.486.097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dirty="0">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
        <p:nvSpPr>
          <p:cNvPr id="14425" name="Text Box 290"/>
          <p:cNvSpPr txBox="1">
            <a:spLocks noChangeArrowheads="1"/>
          </p:cNvSpPr>
          <p:nvPr/>
        </p:nvSpPr>
        <p:spPr bwMode="auto">
          <a:xfrm>
            <a:off x="319297" y="5914794"/>
            <a:ext cx="83193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algn="just" eaLnBrk="1" hangingPunct="1">
              <a:spcBef>
                <a:spcPct val="50000"/>
              </a:spcBef>
            </a:pPr>
            <a:r>
              <a:rPr lang="es-ES" altLang="es-CL" sz="900" dirty="0">
                <a:solidFill>
                  <a:srgbClr val="000000"/>
                </a:solidFill>
                <a:latin typeface="Calibri" panose="020F0502020204030204" pitchFamily="34" charset="0"/>
                <a:cs typeface="Calibri" panose="020F0502020204030204" pitchFamily="34" charset="0"/>
              </a:rPr>
              <a:t> (1) Las estadísticas en el caso de las AFP consideran los aportes efectuados como depósitos convenidos y cotizaciones voluntarias con anterioridad a la Ley </a:t>
            </a:r>
            <a:r>
              <a:rPr lang="es-ES" altLang="es-CL" sz="900" dirty="0" err="1">
                <a:solidFill>
                  <a:srgbClr val="000000"/>
                </a:solidFill>
                <a:latin typeface="Calibri" panose="020F0502020204030204" pitchFamily="34" charset="0"/>
                <a:cs typeface="Calibri" panose="020F0502020204030204" pitchFamily="34" charset="0"/>
              </a:rPr>
              <a:t>N°</a:t>
            </a:r>
            <a:r>
              <a:rPr lang="es-ES" altLang="es-CL" sz="900" dirty="0">
                <a:solidFill>
                  <a:srgbClr val="000000"/>
                </a:solidFill>
                <a:latin typeface="Calibri" panose="020F0502020204030204" pitchFamily="34" charset="0"/>
                <a:cs typeface="Calibri" panose="020F0502020204030204" pitchFamily="34" charset="0"/>
              </a:rPr>
              <a:t> 19.768. Cifras en pesos de cada período.</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4"/>
          <p:cNvSpPr>
            <a:spLocks noGrp="1" noChangeArrowheads="1"/>
          </p:cNvSpPr>
          <p:nvPr>
            <p:ph type="title"/>
          </p:nvPr>
        </p:nvSpPr>
        <p:spPr>
          <a:xfrm>
            <a:off x="457200" y="908720"/>
            <a:ext cx="8229600" cy="936104"/>
          </a:xfrm>
        </p:spPr>
        <p:txBody>
          <a:bodyPr/>
          <a:lstStyle/>
          <a:p>
            <a:pPr eaLnBrk="1" hangingPunct="1"/>
            <a:r>
              <a:rPr lang="es-CL" altLang="es-CL" sz="2800" b="1" dirty="0">
                <a:latin typeface="Calibri" panose="020F0502020204030204" pitchFamily="34" charset="0"/>
                <a:cs typeface="Calibri" panose="020F0502020204030204" pitchFamily="34" charset="0"/>
              </a:rPr>
              <a:t>Número de cuentas</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de Ahorro Previsional Voluntario por industria</a:t>
            </a:r>
            <a:br>
              <a:rPr lang="es-CL" altLang="es-CL" sz="4000" b="1" dirty="0"/>
            </a:br>
            <a:endParaRPr lang="es-CL" altLang="es-CL" sz="2000" dirty="0"/>
          </a:p>
        </p:txBody>
      </p:sp>
      <p:graphicFrame>
        <p:nvGraphicFramePr>
          <p:cNvPr id="14657" name="Group 321"/>
          <p:cNvGraphicFramePr>
            <a:graphicFrameLocks noGrp="1"/>
          </p:cNvGraphicFramePr>
          <p:nvPr>
            <p:ph idx="1"/>
            <p:extLst>
              <p:ext uri="{D42A27DB-BD31-4B8C-83A1-F6EECF244321}">
                <p14:modId xmlns:p14="http://schemas.microsoft.com/office/powerpoint/2010/main" val="3515845620"/>
              </p:ext>
            </p:extLst>
          </p:nvPr>
        </p:nvGraphicFramePr>
        <p:xfrm>
          <a:off x="323528" y="1813983"/>
          <a:ext cx="8100000" cy="4024483"/>
        </p:xfrm>
        <a:graphic>
          <a:graphicData uri="http://schemas.openxmlformats.org/drawingml/2006/table">
            <a:tbl>
              <a:tblPr/>
              <a:tblGrid>
                <a:gridCol w="2340000">
                  <a:extLst>
                    <a:ext uri="{9D8B030D-6E8A-4147-A177-3AD203B41FA5}">
                      <a16:colId xmlns:a16="http://schemas.microsoft.com/office/drawing/2014/main" val="20000"/>
                    </a:ext>
                  </a:extLst>
                </a:gridCol>
                <a:gridCol w="1440000">
                  <a:extLst>
                    <a:ext uri="{9D8B030D-6E8A-4147-A177-3AD203B41FA5}">
                      <a16:colId xmlns:a16="http://schemas.microsoft.com/office/drawing/2014/main" val="20001"/>
                    </a:ext>
                  </a:extLst>
                </a:gridCol>
                <a:gridCol w="1440000">
                  <a:extLst>
                    <a:ext uri="{9D8B030D-6E8A-4147-A177-3AD203B41FA5}">
                      <a16:colId xmlns:a16="http://schemas.microsoft.com/office/drawing/2014/main" val="20002"/>
                    </a:ext>
                  </a:extLst>
                </a:gridCol>
                <a:gridCol w="1440000">
                  <a:extLst>
                    <a:ext uri="{9D8B030D-6E8A-4147-A177-3AD203B41FA5}">
                      <a16:colId xmlns:a16="http://schemas.microsoft.com/office/drawing/2014/main" val="20003"/>
                    </a:ext>
                  </a:extLst>
                </a:gridCol>
                <a:gridCol w="1440000">
                  <a:extLst>
                    <a:ext uri="{9D8B030D-6E8A-4147-A177-3AD203B41FA5}">
                      <a16:colId xmlns:a16="http://schemas.microsoft.com/office/drawing/2014/main" val="20004"/>
                    </a:ext>
                  </a:extLst>
                </a:gridCol>
              </a:tblGrid>
              <a:tr h="932955">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Número de cuentas</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kern="1200" cap="none" normalizeH="0" baseline="0" dirty="0">
                          <a:ln>
                            <a:noFill/>
                          </a:ln>
                          <a:solidFill>
                            <a:srgbClr val="000000"/>
                          </a:solidFill>
                          <a:effectLst/>
                          <a:latin typeface="Calibri" panose="020F0502020204030204" pitchFamily="34" charset="0"/>
                          <a:ea typeface="+mn-ea"/>
                          <a:cs typeface="+mn-cs"/>
                        </a:rPr>
                        <a:t>sep</a:t>
                      </a: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.’22</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de participación en el Sistema</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Número de cuentas</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sep.’23</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de participación en el Sistema</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0"/>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1.801.927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60,4%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1.873.057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62,5%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448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380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176.284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5,9%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172.393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5,8%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de Inversión</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103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89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915.385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30,7%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907.374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30,3%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Corredores de Bolsa</a:t>
                      </a:r>
                      <a:r>
                        <a:rPr kumimoji="0" lang="es-CL" sz="1400" b="0" i="0" u="none" strike="noStrike" cap="none" normalizeH="0" baseline="30000" dirty="0">
                          <a:ln>
                            <a:noFill/>
                          </a:ln>
                          <a:solidFill>
                            <a:schemeClr val="tx1"/>
                          </a:solidFill>
                          <a:effectLst/>
                          <a:latin typeface="Calibri" panose="020F0502020204030204" pitchFamily="34" charset="0"/>
                          <a:cs typeface="Calibri" panose="020F0502020204030204" pitchFamily="34" charset="0"/>
                        </a:rPr>
                        <a:t>1</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90.871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3,0%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42.926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1,4%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8714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kern="1200" cap="none" normalizeH="0" baseline="0" dirty="0">
                          <a:ln>
                            <a:noFill/>
                          </a:ln>
                          <a:solidFill>
                            <a:schemeClr val="tx1"/>
                          </a:solidFill>
                          <a:effectLst/>
                          <a:latin typeface="Calibri" panose="020F0502020204030204" pitchFamily="34" charset="0"/>
                          <a:ea typeface="+mn-ea"/>
                          <a:cs typeface="Calibri" panose="020F0502020204030204" pitchFamily="34" charset="0"/>
                        </a:rPr>
                        <a:t>Administradoras Generales de Fondos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482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dirty="0">
                          <a:solidFill>
                            <a:srgbClr val="000000"/>
                          </a:solidFill>
                          <a:effectLst/>
                          <a:latin typeface="Calibri" panose="020F0502020204030204" pitchFamily="34" charset="0"/>
                        </a:rPr>
                        <a:t>532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2.985.500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1" i="0" u="none" strike="noStrike">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a:solidFill>
                            <a:srgbClr val="000000"/>
                          </a:solidFill>
                          <a:effectLst/>
                          <a:latin typeface="Calibri" panose="020F0502020204030204" pitchFamily="34" charset="0"/>
                        </a:rPr>
                        <a:t>2.996.751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1" i="0" u="none" strike="noStrike" dirty="0">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
        <p:nvSpPr>
          <p:cNvPr id="2" name="CuadroTexto 1">
            <a:extLst>
              <a:ext uri="{FF2B5EF4-FFF2-40B4-BE49-F238E27FC236}">
                <a16:creationId xmlns:a16="http://schemas.microsoft.com/office/drawing/2014/main" id="{D97E69A1-A961-4AC4-9EF5-57423ECC822D}"/>
              </a:ext>
            </a:extLst>
          </p:cNvPr>
          <p:cNvSpPr txBox="1"/>
          <p:nvPr/>
        </p:nvSpPr>
        <p:spPr>
          <a:xfrm>
            <a:off x="323528" y="5840928"/>
            <a:ext cx="8100000" cy="369332"/>
          </a:xfrm>
          <a:prstGeom prst="rect">
            <a:avLst/>
          </a:prstGeom>
          <a:noFill/>
        </p:spPr>
        <p:txBody>
          <a:bodyPr wrap="square" rtlCol="0">
            <a:spAutoFit/>
          </a:bodyPr>
          <a:lstStyle/>
          <a:p>
            <a:r>
              <a:rPr lang="es-CL" sz="900" dirty="0">
                <a:latin typeface="Calibri" panose="020F0502020204030204" pitchFamily="34" charset="0"/>
                <a:ea typeface="Calibri" panose="020F0502020204030204" pitchFamily="34" charset="0"/>
                <a:cs typeface="Calibri" panose="020F0502020204030204" pitchFamily="34" charset="0"/>
              </a:rPr>
              <a:t>(1) A partir de diciembre 2022 se corrige el reporte del número de cuentas en Corredores de Bolsa asociándose una cuenta por persona, independiente del número de instrumentos de inversión del plan de APV.</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77570" y="908720"/>
            <a:ext cx="8496300" cy="1008112"/>
          </a:xfrm>
        </p:spPr>
        <p:txBody>
          <a:bodyPr/>
          <a:lstStyle/>
          <a:p>
            <a:pPr eaLnBrk="1" hangingPunct="1"/>
            <a:r>
              <a:rPr lang="es-CL" altLang="es-CL" sz="2800" b="1" dirty="0">
                <a:latin typeface="Calibri" panose="020F0502020204030204" pitchFamily="34" charset="0"/>
                <a:cs typeface="Calibri" panose="020F0502020204030204" pitchFamily="34" charset="0"/>
              </a:rPr>
              <a:t>Monto de los Depósitos</a:t>
            </a:r>
            <a:r>
              <a:rPr lang="es-CL" altLang="es-CL" sz="2000" b="1" baseline="30000" dirty="0">
                <a:latin typeface="Calibri" panose="020F0502020204030204" pitchFamily="34" charset="0"/>
                <a:cs typeface="Calibri" panose="020F0502020204030204" pitchFamily="34" charset="0"/>
              </a:rPr>
              <a:t>1</a:t>
            </a:r>
            <a:r>
              <a:rPr lang="es-CL" altLang="es-CL" sz="2800" b="1" dirty="0">
                <a:latin typeface="Calibri" panose="020F0502020204030204" pitchFamily="34" charset="0"/>
                <a:cs typeface="Calibri" panose="020F0502020204030204" pitchFamily="34" charset="0"/>
              </a:rPr>
              <a:t> y Retiros </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de Ahorro Previsional Voluntario por Industria</a:t>
            </a:r>
            <a:br>
              <a:rPr lang="es-CL" altLang="es-CL" sz="2800" b="1" dirty="0"/>
            </a:br>
            <a:r>
              <a:rPr lang="es-CL" altLang="es-CL" sz="2000" dirty="0">
                <a:latin typeface="Calibri" panose="020F0502020204030204" pitchFamily="34" charset="0"/>
                <a:cs typeface="Calibri" panose="020F0502020204030204" pitchFamily="34" charset="0"/>
              </a:rPr>
              <a:t>(Promedio mensual trimestre julio - septiembre 2023)</a:t>
            </a:r>
          </a:p>
        </p:txBody>
      </p:sp>
      <p:graphicFrame>
        <p:nvGraphicFramePr>
          <p:cNvPr id="44289" name="Group 257"/>
          <p:cNvGraphicFramePr>
            <a:graphicFrameLocks noGrp="1"/>
          </p:cNvGraphicFramePr>
          <p:nvPr>
            <p:ph idx="1"/>
            <p:extLst>
              <p:ext uri="{D42A27DB-BD31-4B8C-83A1-F6EECF244321}">
                <p14:modId xmlns:p14="http://schemas.microsoft.com/office/powerpoint/2010/main" val="2466362469"/>
              </p:ext>
            </p:extLst>
          </p:nvPr>
        </p:nvGraphicFramePr>
        <p:xfrm>
          <a:off x="468535" y="2012963"/>
          <a:ext cx="8466896" cy="3743609"/>
        </p:xfrm>
        <a:graphic>
          <a:graphicData uri="http://schemas.openxmlformats.org/drawingml/2006/table">
            <a:tbl>
              <a:tblPr/>
              <a:tblGrid>
                <a:gridCol w="2033534">
                  <a:extLst>
                    <a:ext uri="{9D8B030D-6E8A-4147-A177-3AD203B41FA5}">
                      <a16:colId xmlns:a16="http://schemas.microsoft.com/office/drawing/2014/main" val="20000"/>
                    </a:ext>
                  </a:extLst>
                </a:gridCol>
                <a:gridCol w="1811694">
                  <a:extLst>
                    <a:ext uri="{9D8B030D-6E8A-4147-A177-3AD203B41FA5}">
                      <a16:colId xmlns:a16="http://schemas.microsoft.com/office/drawing/2014/main" val="20001"/>
                    </a:ext>
                  </a:extLst>
                </a:gridCol>
                <a:gridCol w="1478934">
                  <a:extLst>
                    <a:ext uri="{9D8B030D-6E8A-4147-A177-3AD203B41FA5}">
                      <a16:colId xmlns:a16="http://schemas.microsoft.com/office/drawing/2014/main" val="20002"/>
                    </a:ext>
                  </a:extLst>
                </a:gridCol>
                <a:gridCol w="1663800">
                  <a:extLst>
                    <a:ext uri="{9D8B030D-6E8A-4147-A177-3AD203B41FA5}">
                      <a16:colId xmlns:a16="http://schemas.microsoft.com/office/drawing/2014/main" val="20003"/>
                    </a:ext>
                  </a:extLst>
                </a:gridCol>
                <a:gridCol w="1478934">
                  <a:extLst>
                    <a:ext uri="{9D8B030D-6E8A-4147-A177-3AD203B41FA5}">
                      <a16:colId xmlns:a16="http://schemas.microsoft.com/office/drawing/2014/main" val="20004"/>
                    </a:ext>
                  </a:extLst>
                </a:gridCol>
              </a:tblGrid>
              <a:tr h="961322">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90003" marR="90003" marT="46803" marB="46803"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Monto depósitos por Industria (MM$)</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Monto retiros</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por Industria (MM$)</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0"/>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61.991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58,0%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56.012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68,2%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49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23.687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22,1%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13.702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16,7%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de Inversión</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14.218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13,3%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9.779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11,9%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200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Corredores de Bolsa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7.041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6,6%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2.514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3,1%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200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kern="1200" cap="none" normalizeH="0" baseline="0" dirty="0">
                          <a:ln>
                            <a:noFill/>
                          </a:ln>
                          <a:solidFill>
                            <a:schemeClr val="tx1"/>
                          </a:solidFill>
                          <a:effectLst/>
                          <a:latin typeface="Calibri" panose="020F0502020204030204" pitchFamily="34" charset="0"/>
                          <a:ea typeface="+mn-ea"/>
                          <a:cs typeface="Calibri" panose="020F0502020204030204" pitchFamily="34" charset="0"/>
                        </a:rPr>
                        <a:t>Administradoras Generales de Fondos</a:t>
                      </a:r>
                      <a:r>
                        <a:rPr kumimoji="0" lang="es-CL" sz="1400" b="0" i="0" u="none" strike="noStrike" kern="1200" cap="none" normalizeH="0" baseline="30000" dirty="0">
                          <a:ln>
                            <a:noFill/>
                          </a:ln>
                          <a:solidFill>
                            <a:schemeClr val="tx1"/>
                          </a:solidFill>
                          <a:effectLst/>
                          <a:latin typeface="Calibri" panose="020F0502020204030204" pitchFamily="34" charset="0"/>
                          <a:ea typeface="+mn-ea"/>
                          <a:cs typeface="Calibri" panose="020F0502020204030204" pitchFamily="34" charset="0"/>
                        </a:rPr>
                        <a:t>2</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48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106.940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a:solidFill>
                            <a:srgbClr val="000000"/>
                          </a:solidFill>
                          <a:effectLst/>
                          <a:latin typeface="Calibri" panose="020F0502020204030204" pitchFamily="34" charset="0"/>
                        </a:rPr>
                        <a:t>82.105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dirty="0">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
        <p:nvSpPr>
          <p:cNvPr id="17473" name="Text Box 144"/>
          <p:cNvSpPr txBox="1">
            <a:spLocks noChangeArrowheads="1"/>
          </p:cNvSpPr>
          <p:nvPr/>
        </p:nvSpPr>
        <p:spPr bwMode="auto">
          <a:xfrm>
            <a:off x="483654" y="5735342"/>
            <a:ext cx="8466895" cy="10926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eaLnBrk="1" hangingPunct="1"/>
            <a:r>
              <a:rPr lang="es-ES" altLang="es-CL" sz="900" dirty="0">
                <a:latin typeface="Calibri" panose="020F0502020204030204" pitchFamily="34" charset="0"/>
                <a:cs typeface="Calibri" panose="020F0502020204030204" pitchFamily="34" charset="0"/>
              </a:rPr>
              <a:t>(1) Considera los depósitos que son enterados por primera vez en un plan de ahorro previsional voluntario.</a:t>
            </a:r>
          </a:p>
          <a:p>
            <a:pPr eaLnBrk="1" hangingPunct="1"/>
            <a:r>
              <a:rPr lang="es-ES" sz="900" dirty="0">
                <a:latin typeface="Calibri" panose="020F0502020204030204" pitchFamily="34" charset="0"/>
                <a:cs typeface="Calibri" panose="020F0502020204030204" pitchFamily="34" charset="0"/>
              </a:rPr>
              <a:t>(2) Las Administradoras Generales de Fondos son sociedades anónimas especiales que se constituyen para la administración de recursos de terceros a través de Fondos Mutuos, Fondos de Inversión y Carteras de Terceros (de aquellas sometidas a la fiscalización de la CMF), regidos por la Ley </a:t>
            </a:r>
            <a:r>
              <a:rPr lang="es-ES" sz="900" dirty="0" err="1">
                <a:latin typeface="Calibri" panose="020F0502020204030204" pitchFamily="34" charset="0"/>
                <a:cs typeface="Calibri" panose="020F0502020204030204" pitchFamily="34" charset="0"/>
              </a:rPr>
              <a:t>N°</a:t>
            </a:r>
            <a:r>
              <a:rPr lang="es-ES" sz="900" dirty="0">
                <a:latin typeface="Calibri" panose="020F0502020204030204" pitchFamily="34" charset="0"/>
                <a:cs typeface="Calibri" panose="020F0502020204030204" pitchFamily="34" charset="0"/>
              </a:rPr>
              <a:t> 20.712. Las administradoras son responsables por la administración de los recursos de los fondos, por cuenta y riesgo de los aportantes. Por la gestión de los fondos, las administradoras pueden cobrar a estos aquella remuneración que establecen los reglamentos internos de cada uno de ellos.</a:t>
            </a:r>
          </a:p>
          <a:p>
            <a:pPr eaLnBrk="1" hangingPunct="1"/>
            <a:endParaRPr lang="es-ES" altLang="es-CL" sz="1000" dirty="0">
              <a:latin typeface="Calibri" panose="020F0502020204030204" pitchFamily="34" charset="0"/>
              <a:cs typeface="Calibri" panose="020F0502020204030204" pitchFamily="34" charset="0"/>
            </a:endParaRPr>
          </a:p>
          <a:p>
            <a:pPr eaLnBrk="1" hangingPunct="1"/>
            <a:endParaRPr lang="es-ES" altLang="es-CL"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Grp="1" noChangeArrowheads="1"/>
          </p:cNvSpPr>
          <p:nvPr>
            <p:ph type="title"/>
          </p:nvPr>
        </p:nvSpPr>
        <p:spPr>
          <a:xfrm>
            <a:off x="457200" y="1052513"/>
            <a:ext cx="8229600" cy="1008335"/>
          </a:xfrm>
        </p:spPr>
        <p:txBody>
          <a:bodyPr/>
          <a:lstStyle/>
          <a:p>
            <a:pPr eaLnBrk="1" hangingPunct="1"/>
            <a:r>
              <a:rPr lang="es-CL" altLang="es-CL" sz="2800" b="1" dirty="0">
                <a:latin typeface="Calibri" panose="020F0502020204030204" pitchFamily="34" charset="0"/>
                <a:cs typeface="Calibri" panose="020F0502020204030204" pitchFamily="34" charset="0"/>
              </a:rPr>
              <a:t>Número de personas con cuentas de ahorro Previsional Voluntario por industria y género</a:t>
            </a:r>
            <a:br>
              <a:rPr lang="es-CL" altLang="es-CL" sz="2800" b="1" dirty="0">
                <a:latin typeface="Calibri" panose="020F0502020204030204" pitchFamily="34" charset="0"/>
                <a:cs typeface="Calibri" panose="020F0502020204030204" pitchFamily="34" charset="0"/>
              </a:rPr>
            </a:br>
            <a:r>
              <a:rPr lang="es-CL" altLang="es-CL" sz="2000" dirty="0">
                <a:latin typeface="Calibri" panose="020F0502020204030204" pitchFamily="34" charset="0"/>
                <a:cs typeface="Calibri" panose="020F0502020204030204" pitchFamily="34" charset="0"/>
              </a:rPr>
              <a:t>(septiembre 2023)</a:t>
            </a:r>
          </a:p>
        </p:txBody>
      </p:sp>
      <p:graphicFrame>
        <p:nvGraphicFramePr>
          <p:cNvPr id="17376" name="Group 992"/>
          <p:cNvGraphicFramePr>
            <a:graphicFrameLocks noGrp="1"/>
          </p:cNvGraphicFramePr>
          <p:nvPr>
            <p:extLst>
              <p:ext uri="{D42A27DB-BD31-4B8C-83A1-F6EECF244321}">
                <p14:modId xmlns:p14="http://schemas.microsoft.com/office/powerpoint/2010/main" val="1148152733"/>
              </p:ext>
            </p:extLst>
          </p:nvPr>
        </p:nvGraphicFramePr>
        <p:xfrm>
          <a:off x="427512" y="2204864"/>
          <a:ext cx="8028397" cy="3234214"/>
        </p:xfrm>
        <a:graphic>
          <a:graphicData uri="http://schemas.openxmlformats.org/drawingml/2006/table">
            <a:tbl>
              <a:tblPr/>
              <a:tblGrid>
                <a:gridCol w="2520000">
                  <a:extLst>
                    <a:ext uri="{9D8B030D-6E8A-4147-A177-3AD203B41FA5}">
                      <a16:colId xmlns:a16="http://schemas.microsoft.com/office/drawing/2014/main" val="20000"/>
                    </a:ext>
                  </a:extLst>
                </a:gridCol>
                <a:gridCol w="1440000">
                  <a:extLst>
                    <a:ext uri="{9D8B030D-6E8A-4147-A177-3AD203B41FA5}">
                      <a16:colId xmlns:a16="http://schemas.microsoft.com/office/drawing/2014/main" val="20001"/>
                    </a:ext>
                  </a:extLst>
                </a:gridCol>
                <a:gridCol w="1440000">
                  <a:extLst>
                    <a:ext uri="{9D8B030D-6E8A-4147-A177-3AD203B41FA5}">
                      <a16:colId xmlns:a16="http://schemas.microsoft.com/office/drawing/2014/main" val="20002"/>
                    </a:ext>
                  </a:extLst>
                </a:gridCol>
                <a:gridCol w="1440000">
                  <a:extLst>
                    <a:ext uri="{9D8B030D-6E8A-4147-A177-3AD203B41FA5}">
                      <a16:colId xmlns:a16="http://schemas.microsoft.com/office/drawing/2014/main" val="20003"/>
                    </a:ext>
                  </a:extLst>
                </a:gridCol>
                <a:gridCol w="1188397">
                  <a:extLst>
                    <a:ext uri="{9D8B030D-6E8A-4147-A177-3AD203B41FA5}">
                      <a16:colId xmlns:a16="http://schemas.microsoft.com/office/drawing/2014/main" val="20004"/>
                    </a:ext>
                  </a:extLst>
                </a:gridCol>
              </a:tblGrid>
              <a:tr h="519161">
                <a:tc row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p>
                      <a:pPr marL="0" marR="0" lvl="0" indent="0" algn="ctr" defTabSz="914400" rtl="0" eaLnBrk="1" fontAlgn="b" latinLnBrk="0" hangingPunct="1">
                        <a:lnSpc>
                          <a:spcPct val="100000"/>
                        </a:lnSpc>
                        <a:spcBef>
                          <a:spcPct val="0"/>
                        </a:spcBef>
                        <a:spcAft>
                          <a:spcPct val="0"/>
                        </a:spcAft>
                        <a:buClrTx/>
                        <a:buSzTx/>
                        <a:buFontTx/>
                        <a:buNone/>
                        <a:tabLst/>
                      </a:pPr>
                      <a:endPar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a:txBody>
                  <a:tcPr marL="89999" marR="89999" marT="46787" marB="4678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Depósitos de APV y Cotizaciones Voluntarias</a:t>
                      </a:r>
                    </a:p>
                  </a:txBody>
                  <a:tcPr marL="89999" marR="89999" marT="46787" marB="4678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Depósitos Convenidos</a:t>
                      </a:r>
                    </a:p>
                  </a:txBody>
                  <a:tcPr marL="89999" marR="89999" marT="46787" marB="46787"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extLst>
                  <a:ext uri="{0D108BD9-81ED-4DB2-BD59-A6C34878D82A}">
                    <a16:rowId xmlns:a16="http://schemas.microsoft.com/office/drawing/2014/main" val="10000"/>
                  </a:ext>
                </a:extLst>
              </a:tr>
              <a:tr h="432000">
                <a:tc vMerge="1">
                  <a:txBody>
                    <a:bodyPr/>
                    <a:lstStyle/>
                    <a:p>
                      <a:endParaRPr lang="es-CL"/>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Hombres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Mujeres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Hombres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Mujeres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1"/>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995.481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664.875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153.534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58.181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235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145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21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85.287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62.595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6.103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2.315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 y de inversión</a:t>
                      </a:r>
                    </a:p>
                  </a:txBody>
                  <a:tcPr marL="89999" marR="89999" marT="46787" marB="46787"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276.441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268.924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17.232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8.213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Corredores de Bolsa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18.046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9.699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6.378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1.902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1.375.490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a:solidFill>
                            <a:srgbClr val="000000"/>
                          </a:solidFill>
                          <a:effectLst/>
                          <a:latin typeface="Calibri" panose="020F0502020204030204" pitchFamily="34" charset="0"/>
                        </a:rPr>
                        <a:t>1.006.238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a:solidFill>
                            <a:srgbClr val="000000"/>
                          </a:solidFill>
                          <a:effectLst/>
                          <a:latin typeface="Calibri" panose="020F0502020204030204" pitchFamily="34" charset="0"/>
                        </a:rPr>
                        <a:t>183.268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dirty="0">
                          <a:solidFill>
                            <a:srgbClr val="000000"/>
                          </a:solidFill>
                          <a:effectLst/>
                          <a:latin typeface="Calibri" panose="020F0502020204030204" pitchFamily="34" charset="0"/>
                        </a:rPr>
                        <a:t>70.615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1030858"/>
            <a:ext cx="8229600" cy="1143000"/>
          </a:xfrm>
        </p:spPr>
        <p:txBody>
          <a:bodyPr/>
          <a:lstStyle/>
          <a:p>
            <a:pPr eaLnBrk="1" hangingPunct="1"/>
            <a:r>
              <a:rPr lang="es-CL" altLang="es-CL" sz="2800" b="1" dirty="0">
                <a:latin typeface="Calibri" panose="020F0502020204030204" pitchFamily="34" charset="0"/>
                <a:cs typeface="Calibri" panose="020F0502020204030204" pitchFamily="34" charset="0"/>
              </a:rPr>
              <a:t>Evolución del saldo de Ahorro </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Previsional Voluntario y número de cuentas </a:t>
            </a:r>
            <a:br>
              <a:rPr lang="es-CL" altLang="es-CL" sz="1800" dirty="0">
                <a:latin typeface="Calibri" panose="020F0502020204030204" pitchFamily="34" charset="0"/>
                <a:cs typeface="Calibri" panose="020F0502020204030204" pitchFamily="34" charset="0"/>
              </a:rPr>
            </a:br>
            <a:r>
              <a:rPr lang="es-CL" altLang="es-CL" sz="2000" dirty="0">
                <a:latin typeface="Calibri" panose="020F0502020204030204" pitchFamily="34" charset="0"/>
                <a:cs typeface="Calibri" panose="020F0502020204030204" pitchFamily="34" charset="0"/>
              </a:rPr>
              <a:t>(marzo 2003 – septiembre 2023)</a:t>
            </a:r>
          </a:p>
        </p:txBody>
      </p:sp>
      <p:graphicFrame>
        <p:nvGraphicFramePr>
          <p:cNvPr id="19459" name="3 Marcador de contenido"/>
          <p:cNvGraphicFramePr>
            <a:graphicFrameLocks noGrp="1" noChangeAspect="1"/>
          </p:cNvGraphicFramePr>
          <p:nvPr>
            <p:ph idx="1"/>
            <p:extLst>
              <p:ext uri="{D42A27DB-BD31-4B8C-83A1-F6EECF244321}">
                <p14:modId xmlns:p14="http://schemas.microsoft.com/office/powerpoint/2010/main" val="3152524806"/>
              </p:ext>
            </p:extLst>
          </p:nvPr>
        </p:nvGraphicFramePr>
        <p:xfrm>
          <a:off x="1019175" y="2309813"/>
          <a:ext cx="7245350" cy="3438525"/>
        </p:xfrm>
        <a:graphic>
          <a:graphicData uri="http://schemas.openxmlformats.org/presentationml/2006/ole">
            <mc:AlternateContent xmlns:mc="http://schemas.openxmlformats.org/markup-compatibility/2006">
              <mc:Choice xmlns:v="urn:schemas-microsoft-com:vml" Requires="v">
                <p:oleObj name="Worksheet" r:id="rId2" imgW="8048478" imgH="3819370" progId="Excel.Sheet.8">
                  <p:embed/>
                </p:oleObj>
              </mc:Choice>
              <mc:Fallback>
                <p:oleObj name="Worksheet" r:id="rId2" imgW="8048478" imgH="3819370" progId="Excel.Sheet.8">
                  <p:embed/>
                  <p:pic>
                    <p:nvPicPr>
                      <p:cNvPr id="0" name="3 Marcador de contenido"/>
                      <p:cNvPicPr>
                        <a:picLocks noGrp="1" noChangeAspect="1" noChangeArrowheads="1"/>
                      </p:cNvPicPr>
                      <p:nvPr/>
                    </p:nvPicPr>
                    <p:blipFill>
                      <a:blip r:embed="rId3"/>
                      <a:srcRect/>
                      <a:stretch>
                        <a:fillRect/>
                      </a:stretch>
                    </p:blipFill>
                    <p:spPr bwMode="auto">
                      <a:xfrm>
                        <a:off x="1019175" y="2309813"/>
                        <a:ext cx="7245350" cy="3438525"/>
                      </a:xfrm>
                      <a:prstGeom prst="rect">
                        <a:avLst/>
                      </a:prstGeom>
                      <a:noFill/>
                      <a:ln>
                        <a:noFill/>
                      </a:ln>
                    </p:spPr>
                  </p:pic>
                </p:oleObj>
              </mc:Fallback>
            </mc:AlternateContent>
          </a:graphicData>
        </a:graphic>
      </p:graphicFrame>
      <p:sp>
        <p:nvSpPr>
          <p:cNvPr id="19460" name="1 CuadroTexto"/>
          <p:cNvSpPr txBox="1">
            <a:spLocks noChangeArrowheads="1"/>
          </p:cNvSpPr>
          <p:nvPr/>
        </p:nvSpPr>
        <p:spPr bwMode="auto">
          <a:xfrm>
            <a:off x="716205" y="5853852"/>
            <a:ext cx="806450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eaLnBrk="1" hangingPunct="1"/>
            <a:r>
              <a:rPr lang="es-CL" altLang="es-CL" sz="900" dirty="0">
                <a:latin typeface="Calibri" panose="020F0502020204030204" pitchFamily="34" charset="0"/>
                <a:cs typeface="Calibri" panose="020F0502020204030204" pitchFamily="34" charset="0"/>
              </a:rPr>
              <a:t>(1) A partir de enero 2015 Corredores de Bolsa Sura S.A. informa estadísticas rectificadas para el número cuentas de planes APV.</a:t>
            </a:r>
          </a:p>
        </p:txBody>
      </p:sp>
    </p:spTree>
  </p:cSld>
  <p:clrMapOvr>
    <a:masterClrMapping/>
  </p:clrMapOvr>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iseño personalizado">
  <a:themeElements>
    <a:clrScheme name="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ersonaliz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ersonaliz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ersonaliz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ersonaliz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ersonaliz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ersonaliz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ersonaliz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ersonaliz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ersonaliz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ersonaliz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ersonaliz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ersonaliz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Diseño personalizado">
  <a:themeElements>
    <a:clrScheme name="1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iseño personaliz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iseño personaliz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iseño personaliz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iseño personaliz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iseño personaliz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iseño personaliz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iseño personaliz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iseño personaliz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iseño personaliz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iseño personaliz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iseño personaliz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iseño personaliz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Diseño personalizado">
  <a:themeElements>
    <a:clrScheme name="2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iseño personaliz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Diseño personaliz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Diseño personaliz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Diseño personaliz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Diseño personaliz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Diseño personaliz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Diseño personaliz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Diseño personaliz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Diseño personaliz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Diseño personaliz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Diseño personaliz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Diseño personaliz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9454</TotalTime>
  <Words>1077</Words>
  <Application>Microsoft Office PowerPoint</Application>
  <PresentationFormat>Presentación en pantalla (4:3)</PresentationFormat>
  <Paragraphs>263</Paragraphs>
  <Slides>11</Slides>
  <Notes>4</Notes>
  <HiddenSlides>0</HiddenSlides>
  <MMClips>0</MMClips>
  <ScaleCrop>false</ScaleCrop>
  <HeadingPairs>
    <vt:vector size="8" baseType="variant">
      <vt:variant>
        <vt:lpstr>Fuentes usadas</vt:lpstr>
      </vt:variant>
      <vt:variant>
        <vt:i4>2</vt:i4>
      </vt:variant>
      <vt:variant>
        <vt:lpstr>Tema</vt:lpstr>
      </vt:variant>
      <vt:variant>
        <vt:i4>4</vt:i4>
      </vt:variant>
      <vt:variant>
        <vt:lpstr>Servidores OLE incrustados</vt:lpstr>
      </vt:variant>
      <vt:variant>
        <vt:i4>2</vt:i4>
      </vt:variant>
      <vt:variant>
        <vt:lpstr>Títulos de diapositiva</vt:lpstr>
      </vt:variant>
      <vt:variant>
        <vt:i4>11</vt:i4>
      </vt:variant>
    </vt:vector>
  </HeadingPairs>
  <TitlesOfParts>
    <vt:vector size="19" baseType="lpstr">
      <vt:lpstr>Arial</vt:lpstr>
      <vt:lpstr>Calibri</vt:lpstr>
      <vt:lpstr>Diseño predeterminado</vt:lpstr>
      <vt:lpstr>Diseño personalizado</vt:lpstr>
      <vt:lpstr>1_Diseño personalizado</vt:lpstr>
      <vt:lpstr>2_Diseño personalizado</vt:lpstr>
      <vt:lpstr>Fotografía de Photo Editor</vt:lpstr>
      <vt:lpstr>Worksheet</vt:lpstr>
      <vt:lpstr>Información sobre APV y APVC  a septiembre 2023</vt:lpstr>
      <vt:lpstr>Objetivo </vt:lpstr>
      <vt:lpstr>Antecedentes </vt:lpstr>
      <vt:lpstr>Antecedentes </vt:lpstr>
      <vt:lpstr>Monto total acumulado  de Ahorro Previsional Voluntario (APV) por Industria1</vt:lpstr>
      <vt:lpstr>Número de cuentas de Ahorro Previsional Voluntario por industria </vt:lpstr>
      <vt:lpstr>Monto de los Depósitos1 y Retiros  de Ahorro Previsional Voluntario por Industria (Promedio mensual trimestre julio - septiembre 2023)</vt:lpstr>
      <vt:lpstr>Número de personas con cuentas de ahorro Previsional Voluntario por industria y género (septiembre 2023)</vt:lpstr>
      <vt:lpstr>Evolución del saldo de Ahorro  Previsional Voluntario y número de cuentas  (marzo 2003 – septiembre 2023)</vt:lpstr>
      <vt:lpstr>Contratos, cuentas y saldo de Ahorro Previsional Voluntario Colectivo por industria </vt:lpstr>
      <vt:lpstr>Información Complementaria</vt:lpstr>
    </vt:vector>
  </TitlesOfParts>
  <Company>Superintendencia de Valores y Seguros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Situación del Ahorro Previsional Voluntario</dc:title>
  <dc:creator>CSotelo</dc:creator>
  <cp:lastModifiedBy>Pamela Jimeno Ocares</cp:lastModifiedBy>
  <cp:revision>668</cp:revision>
  <dcterms:created xsi:type="dcterms:W3CDTF">2003-09-04T14:25:55Z</dcterms:created>
  <dcterms:modified xsi:type="dcterms:W3CDTF">2023-12-29T20:22:55Z</dcterms:modified>
</cp:coreProperties>
</file>