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52" autoAdjust="0"/>
    <p:restoredTop sz="93341" autoAdjust="0"/>
  </p:normalViewPr>
  <p:slideViewPr>
    <p:cSldViewPr>
      <p:cViewPr varScale="1">
        <p:scale>
          <a:sx n="85" d="100"/>
          <a:sy n="85" d="100"/>
        </p:scale>
        <p:origin x="108" y="486"/>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marzo 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1140900019"/>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mar. ’24</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mar. ’24</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1.026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666.692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826.689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1.027.738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1" i="0" u="none" strike="noStrike" kern="1200" dirty="0">
                          <a:solidFill>
                            <a:srgbClr val="000000"/>
                          </a:solidFill>
                          <a:effectLst/>
                          <a:latin typeface="Calibri" panose="020F0502020204030204" pitchFamily="34" charset="0"/>
                          <a:ea typeface="+mn-ea"/>
                          <a:cs typeface="+mn-cs"/>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1" i="0" u="none" strike="noStrike" kern="1200" dirty="0">
                          <a:solidFill>
                            <a:srgbClr val="000000"/>
                          </a:solidFill>
                          <a:effectLst/>
                          <a:latin typeface="Calibri" panose="020F0502020204030204" pitchFamily="34" charset="0"/>
                          <a:ea typeface="+mn-ea"/>
                          <a:cs typeface="+mn-cs"/>
                        </a:rPr>
                        <a:t>1.026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1" i="0" u="none" strike="noStrike" kern="1200" dirty="0">
                          <a:solidFill>
                            <a:srgbClr val="000000"/>
                          </a:solidFill>
                          <a:effectLst/>
                          <a:latin typeface="Calibri" panose="020F0502020204030204" pitchFamily="34" charset="0"/>
                          <a:ea typeface="+mn-ea"/>
                          <a:cs typeface="+mn-cs"/>
                        </a:rPr>
                        <a:t>666.692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1" i="0" u="none" strike="noStrike" kern="1200" dirty="0">
                          <a:solidFill>
                            <a:srgbClr val="000000"/>
                          </a:solidFill>
                          <a:effectLst/>
                          <a:latin typeface="Calibri" panose="020F0502020204030204" pitchFamily="34" charset="0"/>
                          <a:ea typeface="+mn-ea"/>
                          <a:cs typeface="+mn-cs"/>
                        </a:rPr>
                        <a:t>826.689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1" i="0" u="none" strike="noStrike" kern="1200" dirty="0">
                          <a:solidFill>
                            <a:srgbClr val="000000"/>
                          </a:solidFill>
                          <a:effectLst/>
                          <a:latin typeface="Calibri" panose="020F0502020204030204" pitchFamily="34" charset="0"/>
                          <a:ea typeface="+mn-ea"/>
                          <a:cs typeface="+mn-cs"/>
                        </a:rPr>
                        <a:t>1.027.738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304234" y="6041394"/>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a:t>
            </a:r>
            <a:r>
              <a:rPr lang="es-CL" altLang="es-CL" sz="2400">
                <a:latin typeface="Calibri" panose="020F0502020204030204" pitchFamily="34" charset="0"/>
                <a:cs typeface="Calibri" panose="020F0502020204030204" pitchFamily="34" charset="0"/>
              </a:rPr>
              <a:t>SP) y  </a:t>
            </a:r>
            <a:r>
              <a:rPr lang="es-CL" altLang="es-CL" sz="2400" dirty="0">
                <a:latin typeface="Calibri" panose="020F0502020204030204" pitchFamily="34" charset="0"/>
                <a:cs typeface="Calibri" panose="020F0502020204030204" pitchFamily="34" charset="0"/>
              </a:rPr>
              <a:t>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193113196"/>
              </p:ext>
            </p:extLst>
          </p:nvPr>
        </p:nvGraphicFramePr>
        <p:xfrm>
          <a:off x="319297" y="1844824"/>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mar.’23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mar.’24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639.364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3.836.530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46,2%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721.232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4.369.772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44,1%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1.198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1.034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497.460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1.729.772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23,0%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604.579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2.091.140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23,3%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330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2.063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71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1.243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365.807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1.167.582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442.498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1.477.610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62.569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1.325.032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75.789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1.707.569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904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55.731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1.591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dirty="0">
                          <a:solidFill>
                            <a:srgbClr val="000000"/>
                          </a:solidFill>
                          <a:effectLst/>
                          <a:latin typeface="Calibri" panose="020F0502020204030204" pitchFamily="34" charset="0"/>
                          <a:ea typeface="+mn-ea"/>
                          <a:cs typeface="+mn-cs"/>
                        </a:rPr>
                        <a:t>60.437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0" i="0" u="none" strike="noStrike" kern="1200">
                          <a:solidFill>
                            <a:srgbClr val="000000"/>
                          </a:solidFill>
                          <a:effectLst/>
                          <a:latin typeface="Calibri" panose="020F0502020204030204" pitchFamily="34" charset="0"/>
                          <a:ea typeface="+mn-ea"/>
                          <a:cs typeface="+mn-cs"/>
                        </a:rPr>
                        <a:t>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1" i="0" u="none" strike="noStrike" kern="1200" dirty="0">
                          <a:solidFill>
                            <a:srgbClr val="000000"/>
                          </a:solidFill>
                          <a:effectLst/>
                          <a:latin typeface="Calibri" panose="020F0502020204030204" pitchFamily="34" charset="0"/>
                          <a:ea typeface="+mn-ea"/>
                          <a:cs typeface="+mn-cs"/>
                        </a:rPr>
                        <a:t>1.566.435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1" i="0" u="none" strike="noStrike" kern="1200" dirty="0">
                          <a:solidFill>
                            <a:srgbClr val="000000"/>
                          </a:solidFill>
                          <a:effectLst/>
                          <a:latin typeface="Calibri" panose="020F0502020204030204" pitchFamily="34" charset="0"/>
                          <a:ea typeface="+mn-ea"/>
                          <a:cs typeface="+mn-cs"/>
                        </a:rPr>
                        <a:t>8.117.908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100" b="1" i="0" u="none" strike="noStrike" kern="1200" dirty="0">
                          <a:solidFill>
                            <a:srgbClr val="000000"/>
                          </a:solidFill>
                          <a:effectLst/>
                          <a:latin typeface="Calibri" panose="020F0502020204030204" pitchFamily="34" charset="0"/>
                          <a:ea typeface="+mn-ea"/>
                          <a:cs typeface="+mn-cs"/>
                        </a:rPr>
                        <a:t>1.845.759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1" i="0" u="none" strike="noStrike" kern="1200" dirty="0">
                          <a:solidFill>
                            <a:srgbClr val="000000"/>
                          </a:solidFill>
                          <a:effectLst/>
                          <a:latin typeface="Calibri" panose="020F0502020204030204" pitchFamily="34" charset="0"/>
                          <a:ea typeface="+mn-ea"/>
                          <a:cs typeface="+mn-cs"/>
                        </a:rPr>
                        <a:t>9.708.805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1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4160296329"/>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mar</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.’23</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mar.’24</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1.836.944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62,2%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1.910.626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62,9%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446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403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172.732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170.380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114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899.225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30,5%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914.532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30,1%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42.852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43.080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525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0" i="0" u="none" strike="noStrike" kern="1200">
                          <a:solidFill>
                            <a:srgbClr val="000000"/>
                          </a:solidFill>
                          <a:effectLst/>
                          <a:latin typeface="Calibri" panose="020F0502020204030204" pitchFamily="34" charset="0"/>
                          <a:ea typeface="+mn-ea"/>
                          <a:cs typeface="+mn-cs"/>
                        </a:rPr>
                        <a:t>563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0" i="0" u="none" strike="noStrike" kern="1200" dirty="0">
                          <a:solidFill>
                            <a:srgbClr val="000000"/>
                          </a:solidFill>
                          <a:effectLst/>
                          <a:latin typeface="Calibri" panose="020F0502020204030204" pitchFamily="34" charset="0"/>
                          <a:ea typeface="+mn-ea"/>
                          <a:cs typeface="+mn-cs"/>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1" i="0" u="none" strike="noStrike" kern="1200" dirty="0">
                          <a:solidFill>
                            <a:srgbClr val="000000"/>
                          </a:solidFill>
                          <a:effectLst/>
                          <a:latin typeface="Calibri" panose="020F0502020204030204" pitchFamily="34" charset="0"/>
                          <a:ea typeface="+mn-ea"/>
                          <a:cs typeface="+mn-cs"/>
                        </a:rPr>
                        <a:t>2.952.838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200" b="1" i="0" u="none" strike="noStrike" kern="1200" dirty="0">
                          <a:solidFill>
                            <a:srgbClr val="000000"/>
                          </a:solidFill>
                          <a:effectLst/>
                          <a:latin typeface="Calibri" panose="020F0502020204030204" pitchFamily="34" charset="0"/>
                          <a:ea typeface="+mn-ea"/>
                          <a:cs typeface="+mn-cs"/>
                        </a:rPr>
                        <a:t>3.039.646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200" b="1" i="0" u="none" strike="noStrike" kern="1200" dirty="0">
                          <a:solidFill>
                            <a:srgbClr val="000000"/>
                          </a:solidFill>
                          <a:effectLst/>
                          <a:latin typeface="Calibri" panose="020F0502020204030204" pitchFamily="34" charset="0"/>
                          <a:ea typeface="+mn-ea"/>
                          <a:cs typeface="+mn-cs"/>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enero - marzo 2024)</a:t>
            </a:r>
          </a:p>
        </p:txBody>
      </p:sp>
      <p:graphicFrame>
        <p:nvGraphicFramePr>
          <p:cNvPr id="44289" name="Group 257"/>
          <p:cNvGraphicFramePr>
            <a:graphicFrameLocks noGrp="1"/>
          </p:cNvGraphicFramePr>
          <p:nvPr>
            <p:ph idx="1"/>
            <p:extLst>
              <p:ext uri="{D42A27DB-BD31-4B8C-83A1-F6EECF244321}">
                <p14:modId xmlns:p14="http://schemas.microsoft.com/office/powerpoint/2010/main" val="3454959318"/>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31.078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21.530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25.555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14.078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19.115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11.894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10.846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3.414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86.597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50.942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2024)</a:t>
            </a:r>
          </a:p>
        </p:txBody>
      </p:sp>
      <p:graphicFrame>
        <p:nvGraphicFramePr>
          <p:cNvPr id="17376" name="Group 992"/>
          <p:cNvGraphicFramePr>
            <a:graphicFrameLocks noGrp="1"/>
          </p:cNvGraphicFramePr>
          <p:nvPr>
            <p:extLst>
              <p:ext uri="{D42A27DB-BD31-4B8C-83A1-F6EECF244321}">
                <p14:modId xmlns:p14="http://schemas.microsoft.com/office/powerpoint/2010/main" val="1426293908"/>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1.014.030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678.668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157.003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59.899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232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146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85.303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62.556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2.377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269.413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269.114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16.867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8.087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18.096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9.718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1.387.074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1.020.202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186.574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72.280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marzo 2024)</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1141285169"/>
              </p:ext>
            </p:extLst>
          </p:nvPr>
        </p:nvGraphicFramePr>
        <p:xfrm>
          <a:off x="1427163" y="2413000"/>
          <a:ext cx="6424612" cy="3227388"/>
        </p:xfrm>
        <a:graphic>
          <a:graphicData uri="http://schemas.openxmlformats.org/presentationml/2006/ole">
            <mc:AlternateContent xmlns:mc="http://schemas.openxmlformats.org/markup-compatibility/2006">
              <mc:Choice xmlns:v="urn:schemas-microsoft-com:vml" Requires="v">
                <p:oleObj name="Worksheet" r:id="rId2" imgW="8058326" imgH="4048256" progId="Excel.Sheet.8">
                  <p:embed/>
                </p:oleObj>
              </mc:Choice>
              <mc:Fallback>
                <p:oleObj name="Worksheet" r:id="rId2" imgW="8058326" imgH="4048256" progId="Excel.Sheet.8">
                  <p:embed/>
                  <p:pic>
                    <p:nvPicPr>
                      <p:cNvPr id="0" name="3 Marcador de contenido"/>
                      <p:cNvPicPr>
                        <a:picLocks noGrp="1" noChangeAspect="1" noChangeArrowheads="1"/>
                      </p:cNvPicPr>
                      <p:nvPr/>
                    </p:nvPicPr>
                    <p:blipFill>
                      <a:blip r:embed="rId3"/>
                      <a:srcRect/>
                      <a:stretch>
                        <a:fillRect/>
                      </a:stretch>
                    </p:blipFill>
                    <p:spPr bwMode="auto">
                      <a:xfrm>
                        <a:off x="1427163" y="2413000"/>
                        <a:ext cx="6424612" cy="3227388"/>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9630</TotalTime>
  <Words>1077</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marzo 2024</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enero - marzo 2024)</vt:lpstr>
      <vt:lpstr>Número de personas con cuentas de ahorro Previsional Voluntario por industria y género (marzo 2024)</vt:lpstr>
      <vt:lpstr>Evolución del saldo de Ahorro  Previsional Voluntario y número de cuentas  (marzo 2003 – marzo 2024)</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Miguel Scharager Rivera</cp:lastModifiedBy>
  <cp:revision>702</cp:revision>
  <dcterms:created xsi:type="dcterms:W3CDTF">2003-09-04T14:25:55Z</dcterms:created>
  <dcterms:modified xsi:type="dcterms:W3CDTF">2024-06-25T20:18:10Z</dcterms:modified>
</cp:coreProperties>
</file>