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52" autoAdjust="0"/>
    <p:restoredTop sz="93341" autoAdjust="0"/>
  </p:normalViewPr>
  <p:slideViewPr>
    <p:cSldViewPr>
      <p:cViewPr varScale="1">
        <p:scale>
          <a:sx n="103" d="100"/>
          <a:sy n="103" d="100"/>
        </p:scale>
        <p:origin x="2214" y="108"/>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septiembre 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3402170166"/>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sep. ’24</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sep. ’24</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1.130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636.916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881.959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1.143.627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1.130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636.916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881.959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1.143.627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304234" y="6041394"/>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a:t>
            </a:r>
            <a:r>
              <a:rPr lang="es-CL" altLang="es-CL" sz="2400">
                <a:latin typeface="Calibri" panose="020F0502020204030204" pitchFamily="34" charset="0"/>
                <a:cs typeface="Calibri" panose="020F0502020204030204" pitchFamily="34" charset="0"/>
              </a:rPr>
              <a:t>SP) y  </a:t>
            </a:r>
            <a:r>
              <a:rPr lang="es-CL" altLang="es-CL" sz="2400" dirty="0">
                <a:latin typeface="Calibri" panose="020F0502020204030204" pitchFamily="34" charset="0"/>
                <a:cs typeface="Calibri" panose="020F0502020204030204" pitchFamily="34" charset="0"/>
              </a:rPr>
              <a:t>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4168984451"/>
              </p:ext>
            </p:extLst>
          </p:nvPr>
        </p:nvGraphicFramePr>
        <p:xfrm>
          <a:off x="319297" y="1844824"/>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sep.’23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sep.’24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636.917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3.884.998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748.550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4.473.237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1.031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1.029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521.925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1.837.757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642.770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2.128.536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1.227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1.599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382.263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dirty="0">
                          <a:solidFill>
                            <a:srgbClr val="000000"/>
                          </a:solidFill>
                          <a:effectLst/>
                          <a:latin typeface="Calibri" panose="020F0502020204030204" pitchFamily="34" charset="0"/>
                        </a:rPr>
                        <a:t>1.243.268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474.166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1.499.975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66.792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1.461.883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80.932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1.769.516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1.553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55.998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4.111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64.355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1.609.489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8.486.162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1" i="0" u="none" strike="noStrike">
                          <a:solidFill>
                            <a:srgbClr val="000000"/>
                          </a:solidFill>
                          <a:effectLst/>
                          <a:latin typeface="Calibri" panose="020F0502020204030204" pitchFamily="34" charset="0"/>
                        </a:rPr>
                        <a:t>1.950.604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9.938.247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471802640"/>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sep</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.’23</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sep.’24</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1.873.057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1.944.716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172.393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171.381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907.374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939.408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42.926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43.522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2.996.776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3.100.128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julio - septiembre 2024)</a:t>
            </a:r>
          </a:p>
        </p:txBody>
      </p:sp>
      <p:graphicFrame>
        <p:nvGraphicFramePr>
          <p:cNvPr id="44289" name="Group 257"/>
          <p:cNvGraphicFramePr>
            <a:graphicFrameLocks noGrp="1"/>
          </p:cNvGraphicFramePr>
          <p:nvPr>
            <p:ph idx="1"/>
            <p:extLst>
              <p:ext uri="{D42A27DB-BD31-4B8C-83A1-F6EECF244321}">
                <p14:modId xmlns:p14="http://schemas.microsoft.com/office/powerpoint/2010/main" val="2637610170"/>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24.088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15.681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29.869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11.751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19.221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10.274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7.157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2.922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80.344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40.642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(septiembre 2024)</a:t>
            </a:r>
          </a:p>
        </p:txBody>
      </p:sp>
      <p:graphicFrame>
        <p:nvGraphicFramePr>
          <p:cNvPr id="17376" name="Group 992"/>
          <p:cNvGraphicFramePr>
            <a:graphicFrameLocks noGrp="1"/>
          </p:cNvGraphicFramePr>
          <p:nvPr>
            <p:extLst>
              <p:ext uri="{D42A27DB-BD31-4B8C-83A1-F6EECF244321}">
                <p14:modId xmlns:p14="http://schemas.microsoft.com/office/powerpoint/2010/main" val="779773284"/>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1.031.000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691.343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159.935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61.308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86.089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62.961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6.446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2.428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285.750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285.831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17.431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8.298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18.202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9.780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6.491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1.421.272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1.050.058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190.323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73.974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septiembre 2024)</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331446385"/>
              </p:ext>
            </p:extLst>
          </p:nvPr>
        </p:nvGraphicFramePr>
        <p:xfrm>
          <a:off x="1485900" y="2417763"/>
          <a:ext cx="6307138" cy="3216275"/>
        </p:xfrm>
        <a:graphic>
          <a:graphicData uri="http://schemas.openxmlformats.org/presentationml/2006/ole">
            <mc:AlternateContent xmlns:mc="http://schemas.openxmlformats.org/markup-compatibility/2006">
              <mc:Choice xmlns:v="urn:schemas-microsoft-com:vml" Requires="v">
                <p:oleObj name="Worksheet" r:id="rId2" imgW="8124796" imgH="4143411" progId="Excel.Sheet.8">
                  <p:embed/>
                </p:oleObj>
              </mc:Choice>
              <mc:Fallback>
                <p:oleObj name="Worksheet" r:id="rId2" imgW="8124796" imgH="4143411" progId="Excel.Sheet.8">
                  <p:embed/>
                  <p:pic>
                    <p:nvPicPr>
                      <p:cNvPr id="0" name="3 Marcador de contenido"/>
                      <p:cNvPicPr>
                        <a:picLocks noGrp="1" noChangeAspect="1" noChangeArrowheads="1"/>
                      </p:cNvPicPr>
                      <p:nvPr/>
                    </p:nvPicPr>
                    <p:blipFill>
                      <a:blip r:embed="rId3"/>
                      <a:srcRect/>
                      <a:stretch>
                        <a:fillRect/>
                      </a:stretch>
                    </p:blipFill>
                    <p:spPr bwMode="auto">
                      <a:xfrm>
                        <a:off x="1485900" y="2417763"/>
                        <a:ext cx="6307138" cy="3216275"/>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9708</TotalTime>
  <Words>1077</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septiembre 2024</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julio - septiembre 2024)</vt:lpstr>
      <vt:lpstr>Número de personas con cuentas de ahorro Previsional Voluntario por industria y género (septiembre 2024)</vt:lpstr>
      <vt:lpstr>Evolución del saldo de Ahorro  Previsional Voluntario y número de cuentas  (marzo 2003 – septiembre 2024)</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Alexandra Rueda Restrepo</cp:lastModifiedBy>
  <cp:revision>720</cp:revision>
  <dcterms:created xsi:type="dcterms:W3CDTF">2003-09-04T14:25:55Z</dcterms:created>
  <dcterms:modified xsi:type="dcterms:W3CDTF">2024-12-23T12:39:53Z</dcterms:modified>
</cp:coreProperties>
</file>