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52" autoAdjust="0"/>
    <p:restoredTop sz="93341" autoAdjust="0"/>
  </p:normalViewPr>
  <p:slideViewPr>
    <p:cSldViewPr>
      <p:cViewPr varScale="1">
        <p:scale>
          <a:sx n="103" d="100"/>
          <a:sy n="103" d="100"/>
        </p:scale>
        <p:origin x="2214" y="108"/>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Junio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1584262848"/>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jun. ’25</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jun. ’25</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1.201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706.616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922.407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dirty="0">
                          <a:solidFill>
                            <a:srgbClr val="000000"/>
                          </a:solidFill>
                          <a:effectLst/>
                          <a:latin typeface="Calibri" panose="020F0502020204030204" pitchFamily="34" charset="0"/>
                        </a:rPr>
                        <a:t>1.219.477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1.201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a:solidFill>
                            <a:srgbClr val="000000"/>
                          </a:solidFill>
                          <a:effectLst/>
                          <a:latin typeface="Calibri" panose="020F0502020204030204" pitchFamily="34" charset="0"/>
                        </a:rPr>
                        <a:t>706.616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922.407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dirty="0">
                          <a:solidFill>
                            <a:srgbClr val="000000"/>
                          </a:solidFill>
                          <a:effectLst/>
                          <a:latin typeface="Calibri" panose="020F0502020204030204" pitchFamily="34" charset="0"/>
                        </a:rPr>
                        <a:t>1.219.477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304234" y="6041394"/>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a:t>
            </a:r>
            <a:r>
              <a:rPr lang="es-CL" altLang="es-CL" sz="2400">
                <a:latin typeface="Calibri" panose="020F0502020204030204" pitchFamily="34" charset="0"/>
                <a:cs typeface="Calibri" panose="020F0502020204030204" pitchFamily="34" charset="0"/>
              </a:rPr>
              <a:t>SP) y  </a:t>
            </a:r>
            <a:r>
              <a:rPr lang="es-CL" altLang="es-CL" sz="2400" dirty="0">
                <a:latin typeface="Calibri" panose="020F0502020204030204" pitchFamily="34" charset="0"/>
                <a:cs typeface="Calibri" panose="020F0502020204030204" pitchFamily="34" charset="0"/>
              </a:rPr>
              <a:t>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2087268908"/>
              </p:ext>
            </p:extLst>
          </p:nvPr>
        </p:nvGraphicFramePr>
        <p:xfrm>
          <a:off x="319297" y="1844824"/>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jun.’24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jun.’25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702.668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4.250.904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43,2%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785.538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4.626.684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42,0%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1.035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912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620.048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2.092.019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23,7%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732.855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2.311.281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23,7%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1.134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486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451.495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1.473.812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16,8%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551.956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1.709.547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17,6%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77.157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1.719.659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15,7%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93.564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1.984.281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16,1%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3.070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61.979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0" i="0" u="none" strike="noStrike">
                          <a:solidFill>
                            <a:srgbClr val="000000"/>
                          </a:solidFill>
                          <a:effectLst/>
                          <a:latin typeface="Calibri" panose="020F0502020204030204" pitchFamily="34" charset="0"/>
                        </a:rPr>
                        <a:t>5.759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0" i="0" u="none" strike="noStrike">
                          <a:solidFill>
                            <a:srgbClr val="000000"/>
                          </a:solidFill>
                          <a:effectLst/>
                          <a:latin typeface="Calibri" panose="020F0502020204030204" pitchFamily="34" charset="0"/>
                        </a:rPr>
                        <a:t>68.344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0" i="0" u="none" strike="noStrike">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1" i="0" u="none" strike="noStrike">
                          <a:solidFill>
                            <a:srgbClr val="000000"/>
                          </a:solidFill>
                          <a:effectLst/>
                          <a:latin typeface="Calibri" panose="020F0502020204030204" pitchFamily="34" charset="0"/>
                        </a:rPr>
                        <a:t>1.854.506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1" i="0" u="none" strike="noStrike">
                          <a:solidFill>
                            <a:srgbClr val="000000"/>
                          </a:solidFill>
                          <a:effectLst/>
                          <a:latin typeface="Calibri" panose="020F0502020204030204" pitchFamily="34" charset="0"/>
                        </a:rPr>
                        <a:t>9.600.543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100" b="1" i="0" u="none" strike="noStrike">
                          <a:solidFill>
                            <a:srgbClr val="000000"/>
                          </a:solidFill>
                          <a:effectLst/>
                          <a:latin typeface="Calibri" panose="020F0502020204030204" pitchFamily="34" charset="0"/>
                        </a:rPr>
                        <a:t>2.169.705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100" b="1" i="0" u="none" strike="noStrike">
                          <a:solidFill>
                            <a:srgbClr val="000000"/>
                          </a:solidFill>
                          <a:effectLst/>
                          <a:latin typeface="Calibri" panose="020F0502020204030204" pitchFamily="34" charset="0"/>
                        </a:rPr>
                        <a:t>10.701.535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1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2167073098"/>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jun</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.’24</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jun.’25</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1.928.356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62,7%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1.997.273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61,6%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369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170.880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174.944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932.053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30,3%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1.025.724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31,6%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43.235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44.649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580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660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3.075.531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a:solidFill>
                            <a:srgbClr val="000000"/>
                          </a:solidFill>
                          <a:effectLst/>
                          <a:latin typeface="Calibri" panose="020F0502020204030204" pitchFamily="34" charset="0"/>
                        </a:rPr>
                        <a:t>3.243.672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buNone/>
                      </a:pPr>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abril - junio 2025)</a:t>
            </a:r>
          </a:p>
        </p:txBody>
      </p:sp>
      <p:graphicFrame>
        <p:nvGraphicFramePr>
          <p:cNvPr id="44289" name="Group 257"/>
          <p:cNvGraphicFramePr>
            <a:graphicFrameLocks noGrp="1"/>
          </p:cNvGraphicFramePr>
          <p:nvPr>
            <p:ph idx="1"/>
            <p:extLst>
              <p:ext uri="{D42A27DB-BD31-4B8C-83A1-F6EECF244321}">
                <p14:modId xmlns:p14="http://schemas.microsoft.com/office/powerpoint/2010/main" val="4720330"/>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27.861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15.587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32.021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11.931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27,3%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26.534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12.884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8.935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9,4%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3.345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95.387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a:solidFill>
                            <a:srgbClr val="000000"/>
                          </a:solidFill>
                          <a:effectLst/>
                          <a:latin typeface="Calibri" panose="020F0502020204030204" pitchFamily="34" charset="0"/>
                        </a:rPr>
                        <a:t>43.754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(junio 2025)</a:t>
            </a:r>
          </a:p>
        </p:txBody>
      </p:sp>
      <p:graphicFrame>
        <p:nvGraphicFramePr>
          <p:cNvPr id="17376" name="Group 992"/>
          <p:cNvGraphicFramePr>
            <a:graphicFrameLocks noGrp="1"/>
          </p:cNvGraphicFramePr>
          <p:nvPr>
            <p:extLst>
              <p:ext uri="{D42A27DB-BD31-4B8C-83A1-F6EECF244321}">
                <p14:modId xmlns:p14="http://schemas.microsoft.com/office/powerpoint/2010/main" val="169331709"/>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1.056.487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711.382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164.512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63.691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227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87.898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64.553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6.798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2.908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301.222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302.898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17.155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8.328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0" i="0" u="none" strike="noStrike">
                          <a:solidFill>
                            <a:srgbClr val="000000"/>
                          </a:solidFill>
                          <a:effectLst/>
                          <a:latin typeface="Calibri" panose="020F0502020204030204" pitchFamily="34" charset="0"/>
                        </a:rPr>
                        <a:t>19.019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10.114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6.640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buNone/>
                      </a:pPr>
                      <a:r>
                        <a:rPr lang="es-CL" sz="1200" b="0" i="0" u="none" strike="noStrike">
                          <a:solidFill>
                            <a:srgbClr val="000000"/>
                          </a:solidFill>
                          <a:effectLst/>
                          <a:latin typeface="Calibri" panose="020F0502020204030204" pitchFamily="34" charset="0"/>
                        </a:rPr>
                        <a:t>2.001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buNone/>
                      </a:pPr>
                      <a:r>
                        <a:rPr lang="es-CL" sz="1200" b="1" i="0" u="none" strike="noStrike">
                          <a:solidFill>
                            <a:srgbClr val="000000"/>
                          </a:solidFill>
                          <a:effectLst/>
                          <a:latin typeface="Calibri" panose="020F0502020204030204" pitchFamily="34" charset="0"/>
                        </a:rPr>
                        <a:t>1.464.853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a:solidFill>
                            <a:srgbClr val="000000"/>
                          </a:solidFill>
                          <a:effectLst/>
                          <a:latin typeface="Calibri" panose="020F0502020204030204" pitchFamily="34" charset="0"/>
                        </a:rPr>
                        <a:t>1.089.089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a:solidFill>
                            <a:srgbClr val="000000"/>
                          </a:solidFill>
                          <a:effectLst/>
                          <a:latin typeface="Calibri" panose="020F0502020204030204" pitchFamily="34" charset="0"/>
                        </a:rPr>
                        <a:t>195.125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buNone/>
                      </a:pPr>
                      <a:r>
                        <a:rPr lang="es-CL" sz="1200" b="1" i="0" u="none" strike="noStrike" dirty="0">
                          <a:solidFill>
                            <a:srgbClr val="000000"/>
                          </a:solidFill>
                          <a:effectLst/>
                          <a:latin typeface="Calibri" panose="020F0502020204030204" pitchFamily="34" charset="0"/>
                        </a:rPr>
                        <a:t>76.932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junio 2025)</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2986105146"/>
              </p:ext>
            </p:extLst>
          </p:nvPr>
        </p:nvGraphicFramePr>
        <p:xfrm>
          <a:off x="2119313" y="2552700"/>
          <a:ext cx="5033962" cy="2943225"/>
        </p:xfrm>
        <a:graphic>
          <a:graphicData uri="http://schemas.openxmlformats.org/presentationml/2006/ole">
            <mc:AlternateContent xmlns:mc="http://schemas.openxmlformats.org/markup-compatibility/2006">
              <mc:Choice xmlns:v="urn:schemas-microsoft-com:vml" Requires="v">
                <p:oleObj name="Worksheet" r:id="rId2" imgW="8048478" imgH="4705338" progId="Excel.Sheet.8">
                  <p:embed/>
                </p:oleObj>
              </mc:Choice>
              <mc:Fallback>
                <p:oleObj name="Worksheet" r:id="rId2" imgW="8048478" imgH="4705338" progId="Excel.Sheet.8">
                  <p:embed/>
                  <p:pic>
                    <p:nvPicPr>
                      <p:cNvPr id="0" name="3 Marcador de contenido"/>
                      <p:cNvPicPr>
                        <a:picLocks noGrp="1" noChangeAspect="1" noChangeArrowheads="1"/>
                      </p:cNvPicPr>
                      <p:nvPr/>
                    </p:nvPicPr>
                    <p:blipFill>
                      <a:blip r:embed="rId3"/>
                      <a:srcRect/>
                      <a:stretch>
                        <a:fillRect/>
                      </a:stretch>
                    </p:blipFill>
                    <p:spPr bwMode="auto">
                      <a:xfrm>
                        <a:off x="2119313" y="2552700"/>
                        <a:ext cx="5033962" cy="2943225"/>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9909</TotalTime>
  <Words>1077</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Junio 2025</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abril - junio 2025)</vt:lpstr>
      <vt:lpstr>Número de personas con cuentas de ahorro Previsional Voluntario por industria y género (junio 2025)</vt:lpstr>
      <vt:lpstr>Evolución del saldo de Ahorro  Previsional Voluntario y número de cuentas  (marzo 2003 – junio 2025)</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Pamela Jimeno Ocares</cp:lastModifiedBy>
  <cp:revision>756</cp:revision>
  <dcterms:created xsi:type="dcterms:W3CDTF">2003-09-04T14:25:55Z</dcterms:created>
  <dcterms:modified xsi:type="dcterms:W3CDTF">2025-10-02T19:04:21Z</dcterms:modified>
</cp:coreProperties>
</file>